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y="10287000" cx="18288000"/>
  <p:notesSz cx="6858000" cy="9144000"/>
  <p:embeddedFontLst>
    <p:embeddedFont>
      <p:font typeface="Playfair Display"/>
      <p:regular r:id="rId56"/>
      <p:bold r:id="rId57"/>
      <p:italic r:id="rId58"/>
      <p:boldItalic r:id="rId59"/>
    </p:embeddedFont>
    <p:embeddedFont>
      <p:font typeface="Montserrat"/>
      <p:regular r:id="rId60"/>
      <p:bold r:id="rId61"/>
      <p:italic r:id="rId62"/>
      <p:boldItalic r:id="rId63"/>
    </p:embeddedFont>
    <p:embeddedFont>
      <p:font typeface="Montserrat Light"/>
      <p:regular r:id="rId64"/>
      <p:bold r:id="rId65"/>
      <p:italic r:id="rId66"/>
      <p:boldItalic r:id="rId67"/>
    </p:embeddedFont>
    <p:embeddedFont>
      <p:font typeface="Playfair Display Black"/>
      <p:bold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0" roundtripDataSignature="AMtx7mgbVrS5rg+zlHtITOP1uRqkpgQrN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MARCO CALEND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6C53AAE-4A78-413B-B65A-99961227BA17}">
  <a:tblStyle styleId="{66C53AAE-4A78-413B-B65A-99961227BA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F4472C0-DEF5-4B78-95A5-9E3453446BE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5633039-11FF-46A4-8128-0D6F477F11BB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D6CB370-47F0-4D57-B5B6-D98C32B66BF1}" styleName="Table_3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0" Type="http://customschemas.google.com/relationships/presentationmetadata" Target="meta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3.xml"/><Relationship Id="rId64" Type="http://schemas.openxmlformats.org/officeDocument/2006/relationships/font" Target="fonts/MontserratLight-regular.fntdata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5.xml"/><Relationship Id="rId66" Type="http://schemas.openxmlformats.org/officeDocument/2006/relationships/font" Target="fonts/MontserratLight-italic.fntdata"/><Relationship Id="rId21" Type="http://schemas.openxmlformats.org/officeDocument/2006/relationships/slide" Target="slides/slide14.xml"/><Relationship Id="rId65" Type="http://schemas.openxmlformats.org/officeDocument/2006/relationships/font" Target="fonts/MontserratLight-bold.fntdata"/><Relationship Id="rId24" Type="http://schemas.openxmlformats.org/officeDocument/2006/relationships/slide" Target="slides/slide17.xml"/><Relationship Id="rId68" Type="http://schemas.openxmlformats.org/officeDocument/2006/relationships/font" Target="fonts/PlayfairDisplayBlack-bold.fntdata"/><Relationship Id="rId23" Type="http://schemas.openxmlformats.org/officeDocument/2006/relationships/slide" Target="slides/slide16.xml"/><Relationship Id="rId67" Type="http://schemas.openxmlformats.org/officeDocument/2006/relationships/font" Target="fonts/MontserratLight-boldItalic.fntdata"/><Relationship Id="rId60" Type="http://schemas.openxmlformats.org/officeDocument/2006/relationships/font" Target="fonts/Montserrat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PlayfairDisplayBlack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PlayfairDisplay-bold.fntdata"/><Relationship Id="rId12" Type="http://schemas.openxmlformats.org/officeDocument/2006/relationships/slide" Target="slides/slide5.xml"/><Relationship Id="rId56" Type="http://schemas.openxmlformats.org/officeDocument/2006/relationships/font" Target="fonts/PlayfairDisplay-regular.fntdata"/><Relationship Id="rId15" Type="http://schemas.openxmlformats.org/officeDocument/2006/relationships/slide" Target="slides/slide8.xml"/><Relationship Id="rId59" Type="http://schemas.openxmlformats.org/officeDocument/2006/relationships/font" Target="fonts/PlayfairDisplay-boldItalic.fntdata"/><Relationship Id="rId14" Type="http://schemas.openxmlformats.org/officeDocument/2006/relationships/slide" Target="slides/slide7.xml"/><Relationship Id="rId58" Type="http://schemas.openxmlformats.org/officeDocument/2006/relationships/font" Target="fonts/PlayfairDisplay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2-15T15:37:05.801">
    <p:pos x="6000" y="0"/>
    <p:text>Tolta la slide della kanban board, lo dici a voce che lo avete usato anche per Scrum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qK9GNl8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02-15T15:39:05.138">
    <p:pos x="6000" y="0"/>
    <p:text>Aggiunto uno screen per far notare il canale con il bot che è integrato con Trello e Github, diciamolo alla presentazione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qK9GNmE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8e075f56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5" name="Google Shape;255;g208e075f561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08a83374f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" name="Google Shape;321;g208a83374f8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" name="Google Shape;408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4" name="Google Shape;434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08e075f56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3" name="Google Shape;453;g208e075f561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8e075f56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08e075f561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08e075f5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3" name="Google Shape;463;g208e075f56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08e075f56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3" name="Google Shape;473;g208e075f561_0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08e075f561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3" name="Google Shape;483;g208e075f561_0_2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08e075f561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4" name="Google Shape;494;g208e075f561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08e075f561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4" name="Google Shape;504;g208e075f561_0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08e075f561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8" name="Google Shape;518;g208e075f561_6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8" name="Google Shape;528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088a0085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4" name="Google Shape;554;g2088a00856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5" name="Google Shape;605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08e075f561_5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1" name="Google Shape;621;g208e075f561_5_9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08e075f561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8" name="Google Shape;638;g208e075f561_3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08e075f561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8" name="Google Shape;648;g208e075f561_5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08e075f561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8" name="Google Shape;658;g208e075f561_5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0" name="Google Shape;670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08e075f561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6" name="Google Shape;676;g208e075f561_3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08e075f561_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3" name="Google Shape;683;g208e075f561_5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08e075f561_5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208e075f561_5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08e075f561_5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5" name="Google Shape;805;g208e075f561_5_6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08e075f561_5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8" name="Google Shape;868;g208e075f561_5_8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08e075f561_5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4" name="Google Shape;884;g208e075f561_5_5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08e075f561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08e075f561_1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08e075f561_5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5" name="Google Shape;895;g208e075f561_5_5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08e075f561_5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6" name="Google Shape;906;g208e075f561_5_7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08e075f561_5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5" name="Google Shape;925;g208e075f561_5_9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08e81b4bac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1" name="Google Shape;941;g208e81b4bac_2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7" name="Google Shape;957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3" name="Google Shape;97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4" name="Google Shape;994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0" name="Google Shape;1010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0c3b5a5d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g20c3b5a5dc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08e075f561_5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08e075f561_5_8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08e075f561_5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08e075f561_5_7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4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5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.xml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2.xml"/><Relationship Id="rId4" Type="http://schemas.openxmlformats.org/officeDocument/2006/relationships/image" Target="../media/image14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2.png"/><Relationship Id="rId5" Type="http://schemas.openxmlformats.org/officeDocument/2006/relationships/image" Target="../media/image39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9" Type="http://schemas.openxmlformats.org/officeDocument/2006/relationships/image" Target="../media/image19.png"/><Relationship Id="rId5" Type="http://schemas.openxmlformats.org/officeDocument/2006/relationships/image" Target="../media/image44.png"/><Relationship Id="rId6" Type="http://schemas.openxmlformats.org/officeDocument/2006/relationships/image" Target="../media/image38.png"/><Relationship Id="rId7" Type="http://schemas.openxmlformats.org/officeDocument/2006/relationships/image" Target="../media/image45.png"/><Relationship Id="rId8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A69B"/>
            </a:gs>
            <a:gs pos="100000">
              <a:srgbClr val="697F8C"/>
            </a:gs>
          </a:gsLst>
          <a:lin ang="5400012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"/>
          <p:cNvCxnSpPr/>
          <p:nvPr/>
        </p:nvCxnSpPr>
        <p:spPr>
          <a:xfrm rot="-5400000">
            <a:off x="-4059167" y="4327520"/>
            <a:ext cx="13354541" cy="0"/>
          </a:xfrm>
          <a:prstGeom prst="straightConnector1">
            <a:avLst/>
          </a:prstGeom>
          <a:noFill/>
          <a:ln cap="flat" cmpd="sng" w="38100">
            <a:solidFill>
              <a:srgbClr val="D9514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1"/>
          <p:cNvCxnSpPr/>
          <p:nvPr/>
        </p:nvCxnSpPr>
        <p:spPr>
          <a:xfrm rot="-5400000">
            <a:off x="-3091580" y="4175120"/>
            <a:ext cx="13354541" cy="0"/>
          </a:xfrm>
          <a:prstGeom prst="straightConnector1">
            <a:avLst/>
          </a:prstGeom>
          <a:noFill/>
          <a:ln cap="flat" cmpd="sng" w="38100">
            <a:solidFill>
              <a:srgbClr val="D9514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1"/>
          <p:cNvCxnSpPr/>
          <p:nvPr/>
        </p:nvCxnSpPr>
        <p:spPr>
          <a:xfrm rot="-5400000">
            <a:off x="-2016971" y="4327520"/>
            <a:ext cx="13354541" cy="0"/>
          </a:xfrm>
          <a:prstGeom prst="straightConnector1">
            <a:avLst/>
          </a:prstGeom>
          <a:noFill/>
          <a:ln cap="flat" cmpd="sng" w="38100">
            <a:solidFill>
              <a:srgbClr val="D9514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1"/>
          <p:cNvSpPr/>
          <p:nvPr/>
        </p:nvSpPr>
        <p:spPr>
          <a:xfrm>
            <a:off x="1028700" y="1028700"/>
            <a:ext cx="16233272" cy="8230956"/>
          </a:xfrm>
          <a:custGeom>
            <a:rect b="b" l="l" r="r" t="t"/>
            <a:pathLst>
              <a:path extrusionOk="0" h="2167467" w="4274726">
                <a:moveTo>
                  <a:pt x="22896" y="0"/>
                </a:moveTo>
                <a:lnTo>
                  <a:pt x="4251830" y="0"/>
                </a:lnTo>
                <a:cubicBezTo>
                  <a:pt x="4264475" y="0"/>
                  <a:pt x="4274726" y="10251"/>
                  <a:pt x="4274726" y="22896"/>
                </a:cubicBezTo>
                <a:lnTo>
                  <a:pt x="4274726" y="2144571"/>
                </a:lnTo>
                <a:cubicBezTo>
                  <a:pt x="4274726" y="2150643"/>
                  <a:pt x="4272314" y="2156467"/>
                  <a:pt x="4268020" y="2160761"/>
                </a:cubicBezTo>
                <a:cubicBezTo>
                  <a:pt x="4263726" y="2165054"/>
                  <a:pt x="4257903" y="2167467"/>
                  <a:pt x="4251830" y="2167467"/>
                </a:cubicBezTo>
                <a:lnTo>
                  <a:pt x="22896" y="2167467"/>
                </a:lnTo>
                <a:cubicBezTo>
                  <a:pt x="16823" y="2167467"/>
                  <a:pt x="11000" y="2165054"/>
                  <a:pt x="6706" y="2160761"/>
                </a:cubicBezTo>
                <a:cubicBezTo>
                  <a:pt x="2412" y="2156467"/>
                  <a:pt x="0" y="2150643"/>
                  <a:pt x="0" y="2144571"/>
                </a:cubicBezTo>
                <a:lnTo>
                  <a:pt x="0" y="22896"/>
                </a:lnTo>
                <a:cubicBezTo>
                  <a:pt x="0" y="16823"/>
                  <a:pt x="2412" y="11000"/>
                  <a:pt x="6706" y="6706"/>
                </a:cubicBezTo>
                <a:cubicBezTo>
                  <a:pt x="11000" y="2412"/>
                  <a:pt x="16823" y="0"/>
                  <a:pt x="228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1592374" y="2628900"/>
            <a:ext cx="13583400" cy="16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36"/>
              <a:buFont typeface="Arial"/>
              <a:buNone/>
            </a:pPr>
            <a:r>
              <a:rPr b="0" i="0" lang="en-US" sz="11036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Gruppo C-15</a:t>
            </a:r>
            <a:endParaRPr sz="11036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12385106" y="6084623"/>
            <a:ext cx="4476247" cy="5509227"/>
            <a:chOff x="0" y="0"/>
            <a:chExt cx="5968330" cy="7345637"/>
          </a:xfrm>
        </p:grpSpPr>
        <p:sp>
          <p:nvSpPr>
            <p:cNvPr id="90" name="Google Shape;90;p1"/>
            <p:cNvSpPr/>
            <p:nvPr/>
          </p:nvSpPr>
          <p:spPr>
            <a:xfrm>
              <a:off x="0" y="0"/>
              <a:ext cx="5968330" cy="7345637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38A6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348677" y="429141"/>
              <a:ext cx="5270975" cy="6487354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38A6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92894" y="852793"/>
              <a:ext cx="4582541" cy="564005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38A6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3" name="Google Shape;93;p1"/>
          <p:cNvCxnSpPr/>
          <p:nvPr/>
        </p:nvCxnSpPr>
        <p:spPr>
          <a:xfrm>
            <a:off x="1592374" y="1883323"/>
            <a:ext cx="13354541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1"/>
          <p:cNvSpPr/>
          <p:nvPr/>
        </p:nvSpPr>
        <p:spPr>
          <a:xfrm>
            <a:off x="15328944" y="16790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15870994" y="16790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16413044" y="16790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2377" y="4387875"/>
            <a:ext cx="7978701" cy="16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1268275" y="8623688"/>
            <a:ext cx="1073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36"/>
              <a:buFont typeface="Arial"/>
              <a:buNone/>
            </a:pPr>
            <a:r>
              <a:rPr lang="en-US" sz="2800">
                <a:solidFill>
                  <a:srgbClr val="0B132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Gestione dei progetti software - Ingegneria del software 2022/23</a:t>
            </a:r>
            <a:endParaRPr sz="2800">
              <a:solidFill>
                <a:srgbClr val="0B132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8e075f561_0_54"/>
          <p:cNvSpPr txBox="1"/>
          <p:nvPr/>
        </p:nvSpPr>
        <p:spPr>
          <a:xfrm>
            <a:off x="5519350" y="168100"/>
            <a:ext cx="11302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Design Goals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208e075f561_0_54"/>
          <p:cNvSpPr txBox="1"/>
          <p:nvPr/>
        </p:nvSpPr>
        <p:spPr>
          <a:xfrm>
            <a:off x="10112259" y="7133850"/>
            <a:ext cx="9024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64"/>
              <a:buFont typeface="Arial"/>
              <a:buNone/>
            </a:pPr>
            <a:r>
              <a:rPr b="0" i="0" lang="en-US" sz="10164" u="none" cap="none" strike="noStrik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208e075f561_0_54"/>
          <p:cNvSpPr txBox="1"/>
          <p:nvPr/>
        </p:nvSpPr>
        <p:spPr>
          <a:xfrm>
            <a:off x="4117170" y="6897126"/>
            <a:ext cx="479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g208e075f561_0_54"/>
          <p:cNvCxnSpPr/>
          <p:nvPr/>
        </p:nvCxnSpPr>
        <p:spPr>
          <a:xfrm>
            <a:off x="4590025" y="1047750"/>
            <a:ext cx="4911300" cy="3720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1" name="Google Shape;261;g208e075f561_0_54"/>
          <p:cNvSpPr/>
          <p:nvPr/>
        </p:nvSpPr>
        <p:spPr>
          <a:xfrm>
            <a:off x="286569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208e075f561_0_54"/>
          <p:cNvSpPr/>
          <p:nvPr/>
        </p:nvSpPr>
        <p:spPr>
          <a:xfrm>
            <a:off x="340774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208e075f561_0_54"/>
          <p:cNvSpPr/>
          <p:nvPr/>
        </p:nvSpPr>
        <p:spPr>
          <a:xfrm>
            <a:off x="394979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208e075f561_0_54"/>
          <p:cNvSpPr txBox="1"/>
          <p:nvPr/>
        </p:nvSpPr>
        <p:spPr>
          <a:xfrm>
            <a:off x="4000133" y="7508188"/>
            <a:ext cx="503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208e075f561_0_54"/>
          <p:cNvSpPr txBox="1"/>
          <p:nvPr/>
        </p:nvSpPr>
        <p:spPr>
          <a:xfrm>
            <a:off x="1343625" y="3121300"/>
            <a:ext cx="153738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DA1A9"/>
              </a:buClr>
              <a:buSzPts val="3900"/>
              <a:buFont typeface="Montserrat"/>
              <a:buChar char="-"/>
            </a:pPr>
            <a:r>
              <a:rPr b="1" lang="en-US" sz="3900">
                <a:latin typeface="Montserrat"/>
                <a:ea typeface="Montserrat"/>
                <a:cs typeface="Montserrat"/>
                <a:sym typeface="Montserrat"/>
              </a:rPr>
              <a:t>Affidabilità</a:t>
            </a:r>
            <a:r>
              <a:rPr lang="en-US" sz="3900"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lang="en-US" sz="3900">
                <a:latin typeface="Montserrat"/>
                <a:ea typeface="Montserrat"/>
                <a:cs typeface="Montserrat"/>
                <a:sym typeface="Montserrat"/>
              </a:rPr>
              <a:t>Consistenza</a:t>
            </a:r>
            <a:r>
              <a:rPr lang="en-US" sz="3900">
                <a:latin typeface="Montserrat"/>
                <a:ea typeface="Montserrat"/>
                <a:cs typeface="Montserrat"/>
                <a:sym typeface="Montserrat"/>
              </a:rPr>
              <a:t> dei dati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DA1A9"/>
              </a:buClr>
              <a:buSzPts val="3900"/>
              <a:buFont typeface="Montserrat"/>
              <a:buChar char="-"/>
            </a:pPr>
            <a:r>
              <a:rPr b="1" lang="en-US" sz="3900">
                <a:latin typeface="Montserrat"/>
                <a:ea typeface="Montserrat"/>
                <a:cs typeface="Montserrat"/>
                <a:sym typeface="Montserrat"/>
              </a:rPr>
              <a:t>Sicurezza</a:t>
            </a:r>
            <a:r>
              <a:rPr lang="en-US" sz="3900">
                <a:latin typeface="Montserrat"/>
                <a:ea typeface="Montserrat"/>
                <a:cs typeface="Montserrat"/>
                <a:sym typeface="Montserrat"/>
              </a:rPr>
              <a:t> dei dati</a:t>
            </a:r>
            <a:endParaRPr b="1" sz="3900">
              <a:latin typeface="Montserrat"/>
              <a:ea typeface="Montserrat"/>
              <a:cs typeface="Montserrat"/>
              <a:sym typeface="Montserrat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DA1A9"/>
              </a:buClr>
              <a:buSzPts val="3900"/>
              <a:buFont typeface="Montserrat"/>
              <a:buChar char="-"/>
            </a:pPr>
            <a:r>
              <a:rPr lang="en-US" sz="3900">
                <a:latin typeface="Montserrat"/>
                <a:ea typeface="Montserrat"/>
                <a:cs typeface="Montserrat"/>
                <a:sym typeface="Montserrat"/>
              </a:rPr>
              <a:t>Diversificazione dei </a:t>
            </a:r>
            <a:r>
              <a:rPr b="1" lang="en-US" sz="3900">
                <a:latin typeface="Montserrat"/>
                <a:ea typeface="Montserrat"/>
                <a:cs typeface="Montserrat"/>
                <a:sym typeface="Montserrat"/>
              </a:rPr>
              <a:t>permessi</a:t>
            </a:r>
            <a:endParaRPr b="1" sz="3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A69B"/>
            </a:gs>
            <a:gs pos="100000">
              <a:srgbClr val="697F8C"/>
            </a:gs>
          </a:gsLst>
          <a:lin ang="5400012" scaled="0"/>
        </a:gra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6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271" name="Google Shape;271;p6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6"/>
          <p:cNvSpPr txBox="1"/>
          <p:nvPr/>
        </p:nvSpPr>
        <p:spPr>
          <a:xfrm>
            <a:off x="6849371" y="7337622"/>
            <a:ext cx="9909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</a:pPr>
            <a:r>
              <a:rPr b="0" i="0" lang="en-US" sz="10400" u="none" cap="none" strike="noStrike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Object Design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" name="Google Shape;274;p6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275" name="Google Shape;275;p6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276" name="Google Shape;276;p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" name="Google Shape;278;p6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279" name="Google Shape;279;p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284" name="Google Shape;284;p6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cap="flat" cmpd="sng" w="38100">
            <a:solidFill>
              <a:srgbClr val="697F8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85" name="Google Shape;285;p6"/>
          <p:cNvGrpSpPr/>
          <p:nvPr/>
        </p:nvGrpSpPr>
        <p:grpSpPr>
          <a:xfrm>
            <a:off x="-3233490" y="5979520"/>
            <a:ext cx="6999827" cy="8615172"/>
            <a:chOff x="0" y="0"/>
            <a:chExt cx="9333103" cy="11486896"/>
          </a:xfrm>
        </p:grpSpPr>
        <p:sp>
          <p:nvSpPr>
            <p:cNvPr id="286" name="Google Shape;286;p6"/>
            <p:cNvSpPr/>
            <p:nvPr/>
          </p:nvSpPr>
          <p:spPr>
            <a:xfrm>
              <a:off x="0" y="0"/>
              <a:ext cx="9333103" cy="11486896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545238" y="671062"/>
              <a:ext cx="8241792" cy="10143744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1083502" y="1333541"/>
              <a:ext cx="7165340" cy="881888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p6"/>
          <p:cNvSpPr/>
          <p:nvPr/>
        </p:nvSpPr>
        <p:spPr>
          <a:xfrm>
            <a:off x="1490031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6"/>
          <p:cNvSpPr/>
          <p:nvPr/>
        </p:nvSpPr>
        <p:spPr>
          <a:xfrm>
            <a:off x="1544236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6"/>
          <p:cNvSpPr/>
          <p:nvPr/>
        </p:nvSpPr>
        <p:spPr>
          <a:xfrm>
            <a:off x="1598441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/>
        </p:nvSpPr>
        <p:spPr>
          <a:xfrm>
            <a:off x="8771223" y="378700"/>
            <a:ext cx="90228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n-US" sz="88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Timeline </a:t>
            </a:r>
            <a:endParaRPr sz="88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n-US" sz="88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Object Design</a:t>
            </a:r>
            <a:endParaRPr sz="88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297" name="Google Shape;297;p37"/>
          <p:cNvSpPr txBox="1"/>
          <p:nvPr/>
        </p:nvSpPr>
        <p:spPr>
          <a:xfrm>
            <a:off x="1311172" y="8220300"/>
            <a:ext cx="4265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9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Gestione persistenza</a:t>
            </a:r>
            <a:endParaRPr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5837127" y="8220300"/>
            <a:ext cx="37581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9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Ristrutturazione</a:t>
            </a:r>
            <a:endParaRPr b="1" sz="2900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9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del Class Diagram</a:t>
            </a:r>
            <a:endParaRPr b="1" sz="2900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37"/>
          <p:cNvSpPr txBox="1"/>
          <p:nvPr/>
        </p:nvSpPr>
        <p:spPr>
          <a:xfrm>
            <a:off x="10443625" y="8220300"/>
            <a:ext cx="371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9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Implementazione</a:t>
            </a:r>
            <a:endParaRPr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37"/>
          <p:cNvSpPr txBox="1"/>
          <p:nvPr/>
        </p:nvSpPr>
        <p:spPr>
          <a:xfrm>
            <a:off x="13613825" y="4429225"/>
            <a:ext cx="40611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9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Valutazione strumenti di riuso (Design Pattern)</a:t>
            </a:r>
            <a:endParaRPr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9382301" y="4460274"/>
            <a:ext cx="33648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9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Determinare le COTS</a:t>
            </a:r>
            <a:endParaRPr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37"/>
          <p:cNvSpPr txBox="1"/>
          <p:nvPr/>
        </p:nvSpPr>
        <p:spPr>
          <a:xfrm>
            <a:off x="4434404" y="4460274"/>
            <a:ext cx="33648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9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Specifica delle interfacce</a:t>
            </a:r>
            <a:endParaRPr b="1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3" name="Google Shape;303;p37"/>
          <p:cNvCxnSpPr/>
          <p:nvPr/>
        </p:nvCxnSpPr>
        <p:spPr>
          <a:xfrm rot="-15209">
            <a:off x="10095494" y="3822308"/>
            <a:ext cx="4061054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p37"/>
          <p:cNvCxnSpPr/>
          <p:nvPr/>
        </p:nvCxnSpPr>
        <p:spPr>
          <a:xfrm rot="-15209">
            <a:off x="5662836" y="3850341"/>
            <a:ext cx="4061054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p37"/>
          <p:cNvCxnSpPr/>
          <p:nvPr/>
        </p:nvCxnSpPr>
        <p:spPr>
          <a:xfrm rot="24429">
            <a:off x="14529782" y="3808954"/>
            <a:ext cx="3758266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" name="Google Shape;306;p37"/>
          <p:cNvCxnSpPr/>
          <p:nvPr/>
        </p:nvCxnSpPr>
        <p:spPr>
          <a:xfrm rot="-15209">
            <a:off x="64" y="7371754"/>
            <a:ext cx="4061054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7" name="Google Shape;307;p37"/>
          <p:cNvCxnSpPr/>
          <p:nvPr/>
        </p:nvCxnSpPr>
        <p:spPr>
          <a:xfrm rot="24429">
            <a:off x="4434352" y="7358400"/>
            <a:ext cx="3758266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Google Shape;308;p37"/>
          <p:cNvCxnSpPr/>
          <p:nvPr/>
        </p:nvCxnSpPr>
        <p:spPr>
          <a:xfrm rot="24429">
            <a:off x="8564426" y="7390803"/>
            <a:ext cx="3758266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9" name="Google Shape;309;p37"/>
          <p:cNvGrpSpPr/>
          <p:nvPr/>
        </p:nvGrpSpPr>
        <p:grpSpPr>
          <a:xfrm rot="10800000">
            <a:off x="-1220740" y="-5256580"/>
            <a:ext cx="6999827" cy="8615172"/>
            <a:chOff x="0" y="0"/>
            <a:chExt cx="9333103" cy="11486896"/>
          </a:xfrm>
        </p:grpSpPr>
        <p:sp>
          <p:nvSpPr>
            <p:cNvPr id="310" name="Google Shape;310;p37"/>
            <p:cNvSpPr/>
            <p:nvPr/>
          </p:nvSpPr>
          <p:spPr>
            <a:xfrm>
              <a:off x="0" y="0"/>
              <a:ext cx="9333103" cy="11486896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545238" y="671062"/>
              <a:ext cx="8241792" cy="10143744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1083502" y="1333541"/>
              <a:ext cx="7165340" cy="881888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" name="Google Shape;313;p37"/>
          <p:cNvSpPr/>
          <p:nvPr/>
        </p:nvSpPr>
        <p:spPr>
          <a:xfrm>
            <a:off x="12324044" y="71764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7"/>
          <p:cNvSpPr/>
          <p:nvPr/>
        </p:nvSpPr>
        <p:spPr>
          <a:xfrm>
            <a:off x="8192569" y="71573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4061094" y="71440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7"/>
          <p:cNvSpPr/>
          <p:nvPr/>
        </p:nvSpPr>
        <p:spPr>
          <a:xfrm>
            <a:off x="14156519" y="35945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7"/>
          <p:cNvSpPr/>
          <p:nvPr/>
        </p:nvSpPr>
        <p:spPr>
          <a:xfrm>
            <a:off x="9723869" y="3607942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7"/>
          <p:cNvSpPr/>
          <p:nvPr/>
        </p:nvSpPr>
        <p:spPr>
          <a:xfrm>
            <a:off x="5291219" y="36079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08a83374f8_1_0"/>
          <p:cNvSpPr txBox="1"/>
          <p:nvPr/>
        </p:nvSpPr>
        <p:spPr>
          <a:xfrm>
            <a:off x="11895473" y="3492338"/>
            <a:ext cx="600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Sicurezza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4" name="Google Shape;324;g208a83374f8_1_0"/>
          <p:cNvGrpSpPr/>
          <p:nvPr/>
        </p:nvGrpSpPr>
        <p:grpSpPr>
          <a:xfrm>
            <a:off x="1818632" y="2671429"/>
            <a:ext cx="2094140" cy="2103526"/>
            <a:chOff x="1813" y="0"/>
            <a:chExt cx="809173" cy="812800"/>
          </a:xfrm>
        </p:grpSpPr>
        <p:sp>
          <p:nvSpPr>
            <p:cNvPr id="325" name="Google Shape;325;g208a83374f8_1_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g208a83374f8_1_0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" name="Google Shape;327;g208a83374f8_1_0"/>
          <p:cNvGrpSpPr/>
          <p:nvPr/>
        </p:nvGrpSpPr>
        <p:grpSpPr>
          <a:xfrm>
            <a:off x="1818632" y="7056030"/>
            <a:ext cx="2094140" cy="2103526"/>
            <a:chOff x="1813" y="0"/>
            <a:chExt cx="809173" cy="812800"/>
          </a:xfrm>
        </p:grpSpPr>
        <p:sp>
          <p:nvSpPr>
            <p:cNvPr id="328" name="Google Shape;328;g208a83374f8_1_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g208a83374f8_1_0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g208a83374f8_1_0"/>
          <p:cNvGrpSpPr/>
          <p:nvPr/>
        </p:nvGrpSpPr>
        <p:grpSpPr>
          <a:xfrm>
            <a:off x="2865712" y="1875193"/>
            <a:ext cx="6257977" cy="3558775"/>
            <a:chOff x="0" y="-38100"/>
            <a:chExt cx="1737603" cy="988137"/>
          </a:xfrm>
        </p:grpSpPr>
        <p:sp>
          <p:nvSpPr>
            <p:cNvPr id="331" name="Google Shape;331;g208a83374f8_1_0"/>
            <p:cNvSpPr/>
            <p:nvPr/>
          </p:nvSpPr>
          <p:spPr>
            <a:xfrm>
              <a:off x="0" y="0"/>
              <a:ext cx="1737603" cy="950037"/>
            </a:xfrm>
            <a:custGeom>
              <a:rect b="b" l="l" r="r" t="t"/>
              <a:pathLst>
                <a:path extrusionOk="0" h="950037" w="1737603">
                  <a:moveTo>
                    <a:pt x="59382" y="0"/>
                  </a:moveTo>
                  <a:lnTo>
                    <a:pt x="1678222" y="0"/>
                  </a:lnTo>
                  <a:cubicBezTo>
                    <a:pt x="1693971" y="0"/>
                    <a:pt x="1709075" y="6256"/>
                    <a:pt x="1720211" y="17393"/>
                  </a:cubicBezTo>
                  <a:cubicBezTo>
                    <a:pt x="1731347" y="28529"/>
                    <a:pt x="1737603" y="43633"/>
                    <a:pt x="1737603" y="59382"/>
                  </a:cubicBezTo>
                  <a:lnTo>
                    <a:pt x="1737603" y="890656"/>
                  </a:lnTo>
                  <a:cubicBezTo>
                    <a:pt x="1737603" y="906405"/>
                    <a:pt x="1731347" y="921509"/>
                    <a:pt x="1720211" y="932645"/>
                  </a:cubicBezTo>
                  <a:cubicBezTo>
                    <a:pt x="1709075" y="943781"/>
                    <a:pt x="1693971" y="950037"/>
                    <a:pt x="1678222" y="950037"/>
                  </a:cubicBezTo>
                  <a:lnTo>
                    <a:pt x="59382" y="950037"/>
                  </a:lnTo>
                  <a:cubicBezTo>
                    <a:pt x="43633" y="950037"/>
                    <a:pt x="28529" y="943781"/>
                    <a:pt x="17393" y="932645"/>
                  </a:cubicBezTo>
                  <a:cubicBezTo>
                    <a:pt x="6256" y="921509"/>
                    <a:pt x="0" y="906405"/>
                    <a:pt x="0" y="890656"/>
                  </a:cubicBezTo>
                  <a:lnTo>
                    <a:pt x="0" y="59382"/>
                  </a:lnTo>
                  <a:cubicBezTo>
                    <a:pt x="0" y="43633"/>
                    <a:pt x="6256" y="28529"/>
                    <a:pt x="17393" y="17393"/>
                  </a:cubicBezTo>
                  <a:cubicBezTo>
                    <a:pt x="28529" y="6256"/>
                    <a:pt x="43633" y="0"/>
                    <a:pt x="59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208a83374f8_1_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g208a83374f8_1_0"/>
          <p:cNvGrpSpPr/>
          <p:nvPr/>
        </p:nvGrpSpPr>
        <p:grpSpPr>
          <a:xfrm>
            <a:off x="2865712" y="6259794"/>
            <a:ext cx="6257977" cy="3558775"/>
            <a:chOff x="0" y="-38100"/>
            <a:chExt cx="1737603" cy="988137"/>
          </a:xfrm>
        </p:grpSpPr>
        <p:sp>
          <p:nvSpPr>
            <p:cNvPr id="334" name="Google Shape;334;g208a83374f8_1_0"/>
            <p:cNvSpPr/>
            <p:nvPr/>
          </p:nvSpPr>
          <p:spPr>
            <a:xfrm>
              <a:off x="0" y="0"/>
              <a:ext cx="1737603" cy="950037"/>
            </a:xfrm>
            <a:custGeom>
              <a:rect b="b" l="l" r="r" t="t"/>
              <a:pathLst>
                <a:path extrusionOk="0" h="950037" w="1737603">
                  <a:moveTo>
                    <a:pt x="59382" y="0"/>
                  </a:moveTo>
                  <a:lnTo>
                    <a:pt x="1678222" y="0"/>
                  </a:lnTo>
                  <a:cubicBezTo>
                    <a:pt x="1693971" y="0"/>
                    <a:pt x="1709075" y="6256"/>
                    <a:pt x="1720211" y="17393"/>
                  </a:cubicBezTo>
                  <a:cubicBezTo>
                    <a:pt x="1731347" y="28529"/>
                    <a:pt x="1737603" y="43633"/>
                    <a:pt x="1737603" y="59382"/>
                  </a:cubicBezTo>
                  <a:lnTo>
                    <a:pt x="1737603" y="890656"/>
                  </a:lnTo>
                  <a:cubicBezTo>
                    <a:pt x="1737603" y="906405"/>
                    <a:pt x="1731347" y="921509"/>
                    <a:pt x="1720211" y="932645"/>
                  </a:cubicBezTo>
                  <a:cubicBezTo>
                    <a:pt x="1709075" y="943781"/>
                    <a:pt x="1693971" y="950037"/>
                    <a:pt x="1678222" y="950037"/>
                  </a:cubicBezTo>
                  <a:lnTo>
                    <a:pt x="59382" y="950037"/>
                  </a:lnTo>
                  <a:cubicBezTo>
                    <a:pt x="43633" y="950037"/>
                    <a:pt x="28529" y="943781"/>
                    <a:pt x="17393" y="932645"/>
                  </a:cubicBezTo>
                  <a:cubicBezTo>
                    <a:pt x="6256" y="921509"/>
                    <a:pt x="0" y="906405"/>
                    <a:pt x="0" y="890656"/>
                  </a:cubicBezTo>
                  <a:lnTo>
                    <a:pt x="0" y="59382"/>
                  </a:lnTo>
                  <a:cubicBezTo>
                    <a:pt x="0" y="43633"/>
                    <a:pt x="6256" y="28529"/>
                    <a:pt x="17393" y="17393"/>
                  </a:cubicBezTo>
                  <a:cubicBezTo>
                    <a:pt x="28529" y="6256"/>
                    <a:pt x="43633" y="0"/>
                    <a:pt x="59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208a83374f8_1_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g208a83374f8_1_0"/>
          <p:cNvGrpSpPr/>
          <p:nvPr/>
        </p:nvGrpSpPr>
        <p:grpSpPr>
          <a:xfrm>
            <a:off x="9516397" y="2671429"/>
            <a:ext cx="2094140" cy="2103526"/>
            <a:chOff x="1813" y="0"/>
            <a:chExt cx="809173" cy="812800"/>
          </a:xfrm>
        </p:grpSpPr>
        <p:sp>
          <p:nvSpPr>
            <p:cNvPr id="337" name="Google Shape;337;g208a83374f8_1_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208a83374f8_1_0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g208a83374f8_1_0"/>
          <p:cNvGrpSpPr/>
          <p:nvPr/>
        </p:nvGrpSpPr>
        <p:grpSpPr>
          <a:xfrm>
            <a:off x="9516397" y="7056030"/>
            <a:ext cx="2094140" cy="2103526"/>
            <a:chOff x="1813" y="0"/>
            <a:chExt cx="809173" cy="812800"/>
          </a:xfrm>
        </p:grpSpPr>
        <p:sp>
          <p:nvSpPr>
            <p:cNvPr id="340" name="Google Shape;340;g208a83374f8_1_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g208a83374f8_1_0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g208a83374f8_1_0"/>
          <p:cNvGrpSpPr/>
          <p:nvPr/>
        </p:nvGrpSpPr>
        <p:grpSpPr>
          <a:xfrm>
            <a:off x="10563478" y="1875193"/>
            <a:ext cx="6257977" cy="3558775"/>
            <a:chOff x="0" y="-38100"/>
            <a:chExt cx="1737603" cy="988137"/>
          </a:xfrm>
        </p:grpSpPr>
        <p:sp>
          <p:nvSpPr>
            <p:cNvPr id="343" name="Google Shape;343;g208a83374f8_1_0"/>
            <p:cNvSpPr/>
            <p:nvPr/>
          </p:nvSpPr>
          <p:spPr>
            <a:xfrm>
              <a:off x="0" y="0"/>
              <a:ext cx="1737603" cy="950037"/>
            </a:xfrm>
            <a:custGeom>
              <a:rect b="b" l="l" r="r" t="t"/>
              <a:pathLst>
                <a:path extrusionOk="0" h="950037" w="1737603">
                  <a:moveTo>
                    <a:pt x="59382" y="0"/>
                  </a:moveTo>
                  <a:lnTo>
                    <a:pt x="1678222" y="0"/>
                  </a:lnTo>
                  <a:cubicBezTo>
                    <a:pt x="1693971" y="0"/>
                    <a:pt x="1709075" y="6256"/>
                    <a:pt x="1720211" y="17393"/>
                  </a:cubicBezTo>
                  <a:cubicBezTo>
                    <a:pt x="1731347" y="28529"/>
                    <a:pt x="1737603" y="43633"/>
                    <a:pt x="1737603" y="59382"/>
                  </a:cubicBezTo>
                  <a:lnTo>
                    <a:pt x="1737603" y="890656"/>
                  </a:lnTo>
                  <a:cubicBezTo>
                    <a:pt x="1737603" y="906405"/>
                    <a:pt x="1731347" y="921509"/>
                    <a:pt x="1720211" y="932645"/>
                  </a:cubicBezTo>
                  <a:cubicBezTo>
                    <a:pt x="1709075" y="943781"/>
                    <a:pt x="1693971" y="950037"/>
                    <a:pt x="1678222" y="950037"/>
                  </a:cubicBezTo>
                  <a:lnTo>
                    <a:pt x="59382" y="950037"/>
                  </a:lnTo>
                  <a:cubicBezTo>
                    <a:pt x="43633" y="950037"/>
                    <a:pt x="28529" y="943781"/>
                    <a:pt x="17393" y="932645"/>
                  </a:cubicBezTo>
                  <a:cubicBezTo>
                    <a:pt x="6256" y="921509"/>
                    <a:pt x="0" y="906405"/>
                    <a:pt x="0" y="890656"/>
                  </a:cubicBezTo>
                  <a:lnTo>
                    <a:pt x="0" y="59382"/>
                  </a:lnTo>
                  <a:cubicBezTo>
                    <a:pt x="0" y="43633"/>
                    <a:pt x="6256" y="28529"/>
                    <a:pt x="17393" y="17393"/>
                  </a:cubicBezTo>
                  <a:cubicBezTo>
                    <a:pt x="28529" y="6256"/>
                    <a:pt x="43633" y="0"/>
                    <a:pt x="59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208a83374f8_1_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g208a83374f8_1_0"/>
          <p:cNvGrpSpPr/>
          <p:nvPr/>
        </p:nvGrpSpPr>
        <p:grpSpPr>
          <a:xfrm>
            <a:off x="10563478" y="6259794"/>
            <a:ext cx="6257977" cy="3558775"/>
            <a:chOff x="0" y="-38100"/>
            <a:chExt cx="1737603" cy="988137"/>
          </a:xfrm>
        </p:grpSpPr>
        <p:sp>
          <p:nvSpPr>
            <p:cNvPr id="346" name="Google Shape;346;g208a83374f8_1_0"/>
            <p:cNvSpPr/>
            <p:nvPr/>
          </p:nvSpPr>
          <p:spPr>
            <a:xfrm>
              <a:off x="0" y="0"/>
              <a:ext cx="1737603" cy="950037"/>
            </a:xfrm>
            <a:custGeom>
              <a:rect b="b" l="l" r="r" t="t"/>
              <a:pathLst>
                <a:path extrusionOk="0" h="950037" w="1737603">
                  <a:moveTo>
                    <a:pt x="59382" y="0"/>
                  </a:moveTo>
                  <a:lnTo>
                    <a:pt x="1678222" y="0"/>
                  </a:lnTo>
                  <a:cubicBezTo>
                    <a:pt x="1693971" y="0"/>
                    <a:pt x="1709075" y="6256"/>
                    <a:pt x="1720211" y="17393"/>
                  </a:cubicBezTo>
                  <a:cubicBezTo>
                    <a:pt x="1731347" y="28529"/>
                    <a:pt x="1737603" y="43633"/>
                    <a:pt x="1737603" y="59382"/>
                  </a:cubicBezTo>
                  <a:lnTo>
                    <a:pt x="1737603" y="890656"/>
                  </a:lnTo>
                  <a:cubicBezTo>
                    <a:pt x="1737603" y="906405"/>
                    <a:pt x="1731347" y="921509"/>
                    <a:pt x="1720211" y="932645"/>
                  </a:cubicBezTo>
                  <a:cubicBezTo>
                    <a:pt x="1709075" y="943781"/>
                    <a:pt x="1693971" y="950037"/>
                    <a:pt x="1678222" y="950037"/>
                  </a:cubicBezTo>
                  <a:lnTo>
                    <a:pt x="59382" y="950037"/>
                  </a:lnTo>
                  <a:cubicBezTo>
                    <a:pt x="43633" y="950037"/>
                    <a:pt x="28529" y="943781"/>
                    <a:pt x="17393" y="932645"/>
                  </a:cubicBezTo>
                  <a:cubicBezTo>
                    <a:pt x="6256" y="921509"/>
                    <a:pt x="0" y="906405"/>
                    <a:pt x="0" y="890656"/>
                  </a:cubicBezTo>
                  <a:lnTo>
                    <a:pt x="0" y="59382"/>
                  </a:lnTo>
                  <a:cubicBezTo>
                    <a:pt x="0" y="43633"/>
                    <a:pt x="6256" y="28529"/>
                    <a:pt x="17393" y="17393"/>
                  </a:cubicBezTo>
                  <a:cubicBezTo>
                    <a:pt x="28529" y="6256"/>
                    <a:pt x="43633" y="0"/>
                    <a:pt x="59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g208a83374f8_1_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g208a83374f8_1_0"/>
          <p:cNvSpPr txBox="1"/>
          <p:nvPr/>
        </p:nvSpPr>
        <p:spPr>
          <a:xfrm>
            <a:off x="5519350" y="168100"/>
            <a:ext cx="11302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Object Design Goals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208a83374f8_1_0"/>
          <p:cNvSpPr txBox="1"/>
          <p:nvPr/>
        </p:nvSpPr>
        <p:spPr>
          <a:xfrm>
            <a:off x="2470001" y="2749249"/>
            <a:ext cx="791400" cy="17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64"/>
              <a:buFont typeface="Arial"/>
              <a:buNone/>
            </a:pPr>
            <a:r>
              <a:rPr b="0" i="0" lang="en-US" sz="10164" u="none" cap="none" strike="noStrik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208a83374f8_1_0"/>
          <p:cNvSpPr txBox="1"/>
          <p:nvPr/>
        </p:nvSpPr>
        <p:spPr>
          <a:xfrm>
            <a:off x="2213758" y="7133850"/>
            <a:ext cx="13038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64"/>
              <a:buFont typeface="Arial"/>
              <a:buNone/>
            </a:pPr>
            <a:r>
              <a:rPr b="0" i="0" lang="en-US" sz="10164" u="none" cap="none" strike="noStrik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208a83374f8_1_0"/>
          <p:cNvSpPr txBox="1"/>
          <p:nvPr/>
        </p:nvSpPr>
        <p:spPr>
          <a:xfrm>
            <a:off x="10029637" y="2749249"/>
            <a:ext cx="10677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64"/>
              <a:buFont typeface="Arial"/>
              <a:buNone/>
            </a:pPr>
            <a:r>
              <a:rPr b="0" i="0" lang="en-US" sz="10164" u="none" cap="none" strike="noStrik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208a83374f8_1_0"/>
          <p:cNvSpPr txBox="1"/>
          <p:nvPr/>
        </p:nvSpPr>
        <p:spPr>
          <a:xfrm>
            <a:off x="10112259" y="7133850"/>
            <a:ext cx="9024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64"/>
              <a:buFont typeface="Arial"/>
              <a:buNone/>
            </a:pPr>
            <a:r>
              <a:rPr b="0" i="0" lang="en-US" sz="10164" u="none" cap="none" strike="noStrik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208a83374f8_1_0"/>
          <p:cNvSpPr txBox="1"/>
          <p:nvPr/>
        </p:nvSpPr>
        <p:spPr>
          <a:xfrm>
            <a:off x="4197746" y="3518488"/>
            <a:ext cx="503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Affidabilità &amp; Safety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g208a83374f8_1_0"/>
          <p:cNvSpPr txBox="1"/>
          <p:nvPr/>
        </p:nvSpPr>
        <p:spPr>
          <a:xfrm>
            <a:off x="4117170" y="6897126"/>
            <a:ext cx="479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g208a83374f8_1_0"/>
          <p:cNvCxnSpPr/>
          <p:nvPr/>
        </p:nvCxnSpPr>
        <p:spPr>
          <a:xfrm>
            <a:off x="4590025" y="1047750"/>
            <a:ext cx="841800" cy="150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6" name="Google Shape;356;g208a83374f8_1_0"/>
          <p:cNvSpPr/>
          <p:nvPr/>
        </p:nvSpPr>
        <p:spPr>
          <a:xfrm>
            <a:off x="286569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208a83374f8_1_0"/>
          <p:cNvSpPr/>
          <p:nvPr/>
        </p:nvSpPr>
        <p:spPr>
          <a:xfrm>
            <a:off x="340774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208a83374f8_1_0"/>
          <p:cNvSpPr/>
          <p:nvPr/>
        </p:nvSpPr>
        <p:spPr>
          <a:xfrm>
            <a:off x="394979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208a83374f8_1_0"/>
          <p:cNvSpPr txBox="1"/>
          <p:nvPr/>
        </p:nvSpPr>
        <p:spPr>
          <a:xfrm>
            <a:off x="4000133" y="7508188"/>
            <a:ext cx="503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g208a83374f8_1_0"/>
          <p:cNvSpPr txBox="1"/>
          <p:nvPr/>
        </p:nvSpPr>
        <p:spPr>
          <a:xfrm>
            <a:off x="4197746" y="7876926"/>
            <a:ext cx="503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Robustezza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g208a83374f8_1_0"/>
          <p:cNvSpPr txBox="1"/>
          <p:nvPr/>
        </p:nvSpPr>
        <p:spPr>
          <a:xfrm>
            <a:off x="11895483" y="7808326"/>
            <a:ext cx="503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Manutenibilità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"/>
          <p:cNvSpPr txBox="1"/>
          <p:nvPr/>
        </p:nvSpPr>
        <p:spPr>
          <a:xfrm>
            <a:off x="720538" y="556932"/>
            <a:ext cx="9386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Object 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8"/>
          <p:cNvSpPr txBox="1"/>
          <p:nvPr/>
        </p:nvSpPr>
        <p:spPr>
          <a:xfrm>
            <a:off x="720538" y="4382977"/>
            <a:ext cx="348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3F6FA"/>
                </a:solidFill>
                <a:latin typeface="Montserrat"/>
                <a:ea typeface="Montserrat"/>
                <a:cs typeface="Montserrat"/>
                <a:sym typeface="Montserrat"/>
              </a:rPr>
              <a:t>Facade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8"/>
          <p:cNvSpPr txBox="1"/>
          <p:nvPr/>
        </p:nvSpPr>
        <p:spPr>
          <a:xfrm>
            <a:off x="6666591" y="4382977"/>
            <a:ext cx="358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3F6FA"/>
                </a:solidFill>
                <a:latin typeface="Montserrat"/>
                <a:ea typeface="Montserrat"/>
                <a:cs typeface="Montserrat"/>
                <a:sym typeface="Montserrat"/>
              </a:rPr>
              <a:t>Observer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8"/>
          <p:cNvSpPr txBox="1"/>
          <p:nvPr/>
        </p:nvSpPr>
        <p:spPr>
          <a:xfrm>
            <a:off x="12426160" y="6021446"/>
            <a:ext cx="5141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0" name="Google Shape;370;p8"/>
          <p:cNvCxnSpPr/>
          <p:nvPr/>
        </p:nvCxnSpPr>
        <p:spPr>
          <a:xfrm>
            <a:off x="10248689" y="1399247"/>
            <a:ext cx="5543425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1" name="Google Shape;371;p8"/>
          <p:cNvSpPr txBox="1"/>
          <p:nvPr/>
        </p:nvSpPr>
        <p:spPr>
          <a:xfrm>
            <a:off x="720538" y="2330693"/>
            <a:ext cx="691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Design Pattern utilizzati: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p8"/>
          <p:cNvSpPr/>
          <p:nvPr/>
        </p:nvSpPr>
        <p:spPr>
          <a:xfrm>
            <a:off x="16032244" y="11848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8"/>
          <p:cNvSpPr/>
          <p:nvPr/>
        </p:nvSpPr>
        <p:spPr>
          <a:xfrm>
            <a:off x="16574294" y="11848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8"/>
          <p:cNvSpPr/>
          <p:nvPr/>
        </p:nvSpPr>
        <p:spPr>
          <a:xfrm>
            <a:off x="17116344" y="11848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8"/>
          <p:cNvSpPr txBox="1"/>
          <p:nvPr/>
        </p:nvSpPr>
        <p:spPr>
          <a:xfrm>
            <a:off x="11865424" y="4325100"/>
            <a:ext cx="231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Observer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8"/>
          <p:cNvSpPr txBox="1"/>
          <p:nvPr/>
        </p:nvSpPr>
        <p:spPr>
          <a:xfrm>
            <a:off x="3655510" y="4382975"/>
            <a:ext cx="1833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Facade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7" name="Google Shape;3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1150" y="5329163"/>
            <a:ext cx="3738525" cy="37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8076" y="5199113"/>
            <a:ext cx="4047825" cy="40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9"/>
          <p:cNvSpPr txBox="1"/>
          <p:nvPr/>
        </p:nvSpPr>
        <p:spPr>
          <a:xfrm>
            <a:off x="720538" y="556932"/>
            <a:ext cx="9386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Object 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9"/>
          <p:cNvSpPr txBox="1"/>
          <p:nvPr/>
        </p:nvSpPr>
        <p:spPr>
          <a:xfrm>
            <a:off x="720538" y="4382977"/>
            <a:ext cx="348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3F6FA"/>
                </a:solidFill>
                <a:latin typeface="Montserrat"/>
                <a:ea typeface="Montserrat"/>
                <a:cs typeface="Montserrat"/>
                <a:sym typeface="Montserrat"/>
              </a:rPr>
              <a:t>Facade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9"/>
          <p:cNvSpPr txBox="1"/>
          <p:nvPr/>
        </p:nvSpPr>
        <p:spPr>
          <a:xfrm>
            <a:off x="6666591" y="4382977"/>
            <a:ext cx="358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3F6FA"/>
                </a:solidFill>
                <a:latin typeface="Montserrat"/>
                <a:ea typeface="Montserrat"/>
                <a:cs typeface="Montserrat"/>
                <a:sym typeface="Montserrat"/>
              </a:rPr>
              <a:t>Observer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p9"/>
          <p:cNvSpPr txBox="1"/>
          <p:nvPr/>
        </p:nvSpPr>
        <p:spPr>
          <a:xfrm>
            <a:off x="12426160" y="6021446"/>
            <a:ext cx="5141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7" name="Google Shape;387;p9"/>
          <p:cNvCxnSpPr/>
          <p:nvPr/>
        </p:nvCxnSpPr>
        <p:spPr>
          <a:xfrm>
            <a:off x="10248689" y="1399247"/>
            <a:ext cx="5543400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8" name="Google Shape;388;p9"/>
          <p:cNvSpPr txBox="1"/>
          <p:nvPr/>
        </p:nvSpPr>
        <p:spPr>
          <a:xfrm>
            <a:off x="720538" y="2330693"/>
            <a:ext cx="691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Facade: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9"/>
          <p:cNvSpPr/>
          <p:nvPr/>
        </p:nvSpPr>
        <p:spPr>
          <a:xfrm>
            <a:off x="16032244" y="11848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16574294" y="11848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9"/>
          <p:cNvSpPr/>
          <p:nvPr/>
        </p:nvSpPr>
        <p:spPr>
          <a:xfrm>
            <a:off x="17116344" y="11848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225" y="3301242"/>
            <a:ext cx="9832742" cy="56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"/>
          <p:cNvSpPr txBox="1"/>
          <p:nvPr/>
        </p:nvSpPr>
        <p:spPr>
          <a:xfrm>
            <a:off x="720538" y="556932"/>
            <a:ext cx="9386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Object 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0"/>
          <p:cNvSpPr txBox="1"/>
          <p:nvPr/>
        </p:nvSpPr>
        <p:spPr>
          <a:xfrm>
            <a:off x="720538" y="4382977"/>
            <a:ext cx="348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3F6FA"/>
                </a:solidFill>
                <a:latin typeface="Montserrat"/>
                <a:ea typeface="Montserrat"/>
                <a:cs typeface="Montserrat"/>
                <a:sym typeface="Montserrat"/>
              </a:rPr>
              <a:t>Facade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10"/>
          <p:cNvSpPr txBox="1"/>
          <p:nvPr/>
        </p:nvSpPr>
        <p:spPr>
          <a:xfrm>
            <a:off x="6666591" y="4382977"/>
            <a:ext cx="358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3F6FA"/>
                </a:solidFill>
                <a:latin typeface="Montserrat"/>
                <a:ea typeface="Montserrat"/>
                <a:cs typeface="Montserrat"/>
                <a:sym typeface="Montserrat"/>
              </a:rPr>
              <a:t>Observer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0" name="Google Shape;400;p10"/>
          <p:cNvCxnSpPr/>
          <p:nvPr/>
        </p:nvCxnSpPr>
        <p:spPr>
          <a:xfrm>
            <a:off x="10248689" y="1399247"/>
            <a:ext cx="5543400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1" name="Google Shape;401;p10"/>
          <p:cNvSpPr txBox="1"/>
          <p:nvPr/>
        </p:nvSpPr>
        <p:spPr>
          <a:xfrm>
            <a:off x="720538" y="2330693"/>
            <a:ext cx="691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Observer: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p10"/>
          <p:cNvSpPr/>
          <p:nvPr/>
        </p:nvSpPr>
        <p:spPr>
          <a:xfrm>
            <a:off x="16032244" y="11848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0"/>
          <p:cNvSpPr/>
          <p:nvPr/>
        </p:nvSpPr>
        <p:spPr>
          <a:xfrm>
            <a:off x="16574294" y="11848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0"/>
          <p:cNvSpPr/>
          <p:nvPr/>
        </p:nvSpPr>
        <p:spPr>
          <a:xfrm>
            <a:off x="17116344" y="11848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838" y="3429000"/>
            <a:ext cx="9890324" cy="52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A69B"/>
            </a:gs>
            <a:gs pos="100000">
              <a:srgbClr val="697F8C"/>
            </a:gs>
          </a:gsLst>
          <a:lin ang="5400012" scaled="0"/>
        </a:gra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12"/>
          <p:cNvGrpSpPr/>
          <p:nvPr/>
        </p:nvGrpSpPr>
        <p:grpSpPr>
          <a:xfrm>
            <a:off x="1028700" y="884038"/>
            <a:ext cx="16230707" cy="8374317"/>
            <a:chOff x="0" y="-38100"/>
            <a:chExt cx="4274726" cy="2205567"/>
          </a:xfrm>
        </p:grpSpPr>
        <p:sp>
          <p:nvSpPr>
            <p:cNvPr id="411" name="Google Shape;411;p12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p12"/>
          <p:cNvSpPr txBox="1"/>
          <p:nvPr/>
        </p:nvSpPr>
        <p:spPr>
          <a:xfrm>
            <a:off x="6849371" y="7337622"/>
            <a:ext cx="9909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</a:pPr>
            <a:r>
              <a:rPr b="0" i="0" lang="en-US" sz="10400" u="none" cap="none" strike="noStrike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Testing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" name="Google Shape;414;p12"/>
          <p:cNvGrpSpPr/>
          <p:nvPr/>
        </p:nvGrpSpPr>
        <p:grpSpPr>
          <a:xfrm>
            <a:off x="-3233490" y="5979520"/>
            <a:ext cx="6999679" cy="8616579"/>
            <a:chOff x="0" y="0"/>
            <a:chExt cx="9332905" cy="11488772"/>
          </a:xfrm>
        </p:grpSpPr>
        <p:grpSp>
          <p:nvGrpSpPr>
            <p:cNvPr id="415" name="Google Shape;415;p12"/>
            <p:cNvGrpSpPr/>
            <p:nvPr/>
          </p:nvGrpSpPr>
          <p:grpSpPr>
            <a:xfrm>
              <a:off x="0" y="0"/>
              <a:ext cx="9332905" cy="11488772"/>
              <a:chOff x="0" y="0"/>
              <a:chExt cx="660400" cy="812950"/>
            </a:xfrm>
          </p:grpSpPr>
          <p:sp>
            <p:nvSpPr>
              <p:cNvPr id="416" name="Google Shape;416;p1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12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" name="Google Shape;418;p12"/>
            <p:cNvGrpSpPr/>
            <p:nvPr/>
          </p:nvGrpSpPr>
          <p:grpSpPr>
            <a:xfrm>
              <a:off x="545238" y="671062"/>
              <a:ext cx="8242386" cy="10146348"/>
              <a:chOff x="0" y="0"/>
              <a:chExt cx="660400" cy="812950"/>
            </a:xfrm>
          </p:grpSpPr>
          <p:sp>
            <p:nvSpPr>
              <p:cNvPr id="419" name="Google Shape;419;p1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2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" name="Google Shape;421;p12"/>
            <p:cNvGrpSpPr/>
            <p:nvPr/>
          </p:nvGrpSpPr>
          <p:grpSpPr>
            <a:xfrm>
              <a:off x="1083502" y="1333541"/>
              <a:ext cx="7165868" cy="8821158"/>
              <a:chOff x="0" y="0"/>
              <a:chExt cx="660400" cy="812950"/>
            </a:xfrm>
          </p:grpSpPr>
          <p:sp>
            <p:nvSpPr>
              <p:cNvPr id="422" name="Google Shape;422;p1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12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424" name="Google Shape;424;p12"/>
          <p:cNvCxnSpPr/>
          <p:nvPr/>
        </p:nvCxnSpPr>
        <p:spPr>
          <a:xfrm>
            <a:off x="4638177" y="2245984"/>
            <a:ext cx="9799800" cy="0"/>
          </a:xfrm>
          <a:prstGeom prst="straightConnector1">
            <a:avLst/>
          </a:prstGeom>
          <a:noFill/>
          <a:ln cap="flat" cmpd="sng" w="38100">
            <a:solidFill>
              <a:srgbClr val="697F8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25" name="Google Shape;425;p12"/>
          <p:cNvGrpSpPr/>
          <p:nvPr/>
        </p:nvGrpSpPr>
        <p:grpSpPr>
          <a:xfrm>
            <a:off x="-3233490" y="5979520"/>
            <a:ext cx="6999827" cy="8615172"/>
            <a:chOff x="0" y="0"/>
            <a:chExt cx="9333103" cy="11486896"/>
          </a:xfrm>
        </p:grpSpPr>
        <p:sp>
          <p:nvSpPr>
            <p:cNvPr id="426" name="Google Shape;426;p12"/>
            <p:cNvSpPr/>
            <p:nvPr/>
          </p:nvSpPr>
          <p:spPr>
            <a:xfrm>
              <a:off x="0" y="0"/>
              <a:ext cx="9333103" cy="11486896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545238" y="671062"/>
              <a:ext cx="8241792" cy="10143744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1083502" y="1333541"/>
              <a:ext cx="7165340" cy="881888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12"/>
          <p:cNvSpPr/>
          <p:nvPr/>
        </p:nvSpPr>
        <p:spPr>
          <a:xfrm>
            <a:off x="1490031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2"/>
          <p:cNvSpPr/>
          <p:nvPr/>
        </p:nvSpPr>
        <p:spPr>
          <a:xfrm>
            <a:off x="1544236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2"/>
          <p:cNvSpPr/>
          <p:nvPr/>
        </p:nvSpPr>
        <p:spPr>
          <a:xfrm>
            <a:off x="1598441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3"/>
          <p:cNvSpPr txBox="1"/>
          <p:nvPr/>
        </p:nvSpPr>
        <p:spPr>
          <a:xfrm>
            <a:off x="7382151" y="7984825"/>
            <a:ext cx="98772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96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Tool</a:t>
            </a:r>
            <a:r>
              <a:rPr lang="en-US" sz="96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 u</a:t>
            </a:r>
            <a:r>
              <a:rPr b="0" i="0" lang="en-US" sz="96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tilizzati</a:t>
            </a:r>
            <a:endParaRPr b="0" i="0" sz="9600" u="none" cap="none" strike="noStrike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437" name="Google Shape;437;p13"/>
          <p:cNvSpPr txBox="1"/>
          <p:nvPr/>
        </p:nvSpPr>
        <p:spPr>
          <a:xfrm>
            <a:off x="2599625" y="1834800"/>
            <a:ext cx="6846300" cy="18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JUnit, Mockito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5600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13"/>
          <p:cNvSpPr txBox="1"/>
          <p:nvPr/>
        </p:nvSpPr>
        <p:spPr>
          <a:xfrm>
            <a:off x="1029613" y="1616367"/>
            <a:ext cx="13653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0" i="0" lang="en-US" sz="63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3"/>
          <p:cNvSpPr txBox="1"/>
          <p:nvPr/>
        </p:nvSpPr>
        <p:spPr>
          <a:xfrm>
            <a:off x="1233024" y="3105565"/>
            <a:ext cx="12273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0" i="0" lang="en-US" sz="63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3"/>
          <p:cNvSpPr txBox="1"/>
          <p:nvPr/>
        </p:nvSpPr>
        <p:spPr>
          <a:xfrm>
            <a:off x="1249693" y="4594764"/>
            <a:ext cx="11940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0" i="0" lang="en-US" sz="63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03.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1" name="Google Shape;441;p13"/>
          <p:cNvCxnSpPr/>
          <p:nvPr/>
        </p:nvCxnSpPr>
        <p:spPr>
          <a:xfrm>
            <a:off x="3273949" y="9462624"/>
            <a:ext cx="13985400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2" name="Google Shape;442;p13"/>
          <p:cNvSpPr txBox="1"/>
          <p:nvPr/>
        </p:nvSpPr>
        <p:spPr>
          <a:xfrm>
            <a:off x="2599626" y="3324000"/>
            <a:ext cx="9469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Selenium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13"/>
          <p:cNvSpPr txBox="1"/>
          <p:nvPr/>
        </p:nvSpPr>
        <p:spPr>
          <a:xfrm>
            <a:off x="2599625" y="4813200"/>
            <a:ext cx="1046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Jacoco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44" name="Google Shape;444;p13"/>
          <p:cNvGrpSpPr/>
          <p:nvPr/>
        </p:nvGrpSpPr>
        <p:grpSpPr>
          <a:xfrm rot="10800000">
            <a:off x="12684060" y="-4326955"/>
            <a:ext cx="6999827" cy="8615172"/>
            <a:chOff x="0" y="0"/>
            <a:chExt cx="9333103" cy="11486896"/>
          </a:xfrm>
        </p:grpSpPr>
        <p:sp>
          <p:nvSpPr>
            <p:cNvPr id="445" name="Google Shape;445;p13"/>
            <p:cNvSpPr/>
            <p:nvPr/>
          </p:nvSpPr>
          <p:spPr>
            <a:xfrm>
              <a:off x="0" y="0"/>
              <a:ext cx="9333103" cy="11486896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545238" y="671062"/>
              <a:ext cx="8241792" cy="10143744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1083502" y="1333541"/>
              <a:ext cx="7165340" cy="881888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13"/>
          <p:cNvSpPr/>
          <p:nvPr/>
        </p:nvSpPr>
        <p:spPr>
          <a:xfrm>
            <a:off x="124969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3"/>
          <p:cNvSpPr/>
          <p:nvPr/>
        </p:nvSpPr>
        <p:spPr>
          <a:xfrm>
            <a:off x="179174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3"/>
          <p:cNvSpPr/>
          <p:nvPr/>
        </p:nvSpPr>
        <p:spPr>
          <a:xfrm>
            <a:off x="233379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08e075f561_0_21"/>
          <p:cNvSpPr txBox="1"/>
          <p:nvPr/>
        </p:nvSpPr>
        <p:spPr>
          <a:xfrm>
            <a:off x="3223254" y="6539250"/>
            <a:ext cx="140868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t/>
            </a:r>
            <a:endParaRPr sz="8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Assegnamento Caregiver</a:t>
            </a:r>
            <a:endParaRPr sz="8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cxnSp>
        <p:nvCxnSpPr>
          <p:cNvPr id="456" name="Google Shape;456;g208e075f561_0_21"/>
          <p:cNvCxnSpPr/>
          <p:nvPr/>
        </p:nvCxnSpPr>
        <p:spPr>
          <a:xfrm>
            <a:off x="3273949" y="9462624"/>
            <a:ext cx="13985400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7" name="Google Shape;457;g208e075f561_0_21"/>
          <p:cNvSpPr/>
          <p:nvPr/>
        </p:nvSpPr>
        <p:spPr>
          <a:xfrm>
            <a:off x="124969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208e075f561_0_21"/>
          <p:cNvSpPr/>
          <p:nvPr/>
        </p:nvSpPr>
        <p:spPr>
          <a:xfrm>
            <a:off x="179174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08e075f561_0_21"/>
          <p:cNvSpPr/>
          <p:nvPr/>
        </p:nvSpPr>
        <p:spPr>
          <a:xfrm>
            <a:off x="233379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60" name="Google Shape;460;g208e075f561_0_21"/>
          <p:cNvGraphicFramePr/>
          <p:nvPr/>
        </p:nvGraphicFramePr>
        <p:xfrm>
          <a:off x="1249700" y="663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{66C53AAE-4A78-413B-B65A-99961227BA17}</a:tableStyleId>
              </a:tblPr>
              <a:tblGrid>
                <a:gridCol w="4495500"/>
                <a:gridCol w="11615550"/>
              </a:tblGrid>
              <a:tr h="4104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Formato</a:t>
                      </a:r>
                      <a:endParaRPr b="1" sz="19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 hMerge="1"/>
              </a:tr>
              <a:tr h="4104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^[A-zÀ-ù ‘-]{2,70}$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4104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Parametro: Nome caregiver</a:t>
                      </a:r>
                      <a:endParaRPr b="1" sz="19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 hMerge="1"/>
              </a:tr>
              <a:tr h="4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Nome Categoria</a:t>
                      </a:r>
                      <a:endParaRPr b="1" sz="19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Scelte per la categoria</a:t>
                      </a:r>
                      <a:endParaRPr b="1" sz="19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</a:tr>
              <a:tr h="69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Formato[FNC]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1900"/>
                        <a:buFont typeface="Montserrat"/>
                        <a:buAutoNum type="arabicPeriod"/>
                      </a:pPr>
                      <a:r>
                        <a:rPr lang="en-US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Rispetta il formato = false [errore]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1900"/>
                        <a:buFont typeface="Montserrat"/>
                        <a:buAutoNum type="arabicPeriod"/>
                      </a:pPr>
                      <a:r>
                        <a:rPr lang="en-US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Formato rispettato [PROPERTY_FNC_OK]	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104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Formato</a:t>
                      </a:r>
                      <a:endParaRPr b="1" sz="19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 hMerge="1"/>
              </a:tr>
              <a:tr h="4104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^[A-zÀ-ù ‘-]{2,70}$</a:t>
                      </a:r>
                      <a:endParaRPr b="1" sz="19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4104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Parametro: Cognome Caregiver</a:t>
                      </a:r>
                      <a:endParaRPr b="1" sz="19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 hMerge="1"/>
              </a:tr>
              <a:tr h="4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Nome Categoria</a:t>
                      </a:r>
                      <a:endParaRPr b="1" sz="19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Scelte per la categoria</a:t>
                      </a:r>
                      <a:endParaRPr b="1" sz="19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</a:tr>
              <a:tr h="97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Formato[FCC]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1900"/>
                        <a:buFont typeface="Montserrat"/>
                        <a:buAutoNum type="arabicPeriod"/>
                      </a:pPr>
                      <a:r>
                        <a:rPr lang="en-US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Rispetta il formato = false [errore]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1900"/>
                        <a:buFont typeface="Montserrat"/>
                        <a:buAutoNum type="arabicPeriod"/>
                      </a:pPr>
                      <a:r>
                        <a:rPr lang="en-US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Formato rispettato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[PROPERTY_FCC_OK]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104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Formato</a:t>
                      </a:r>
                      <a:endParaRPr b="1" sz="19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 hMerge="1"/>
              </a:tr>
              <a:tr h="4104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/^[A-z0-9._%+-]+@[A-z0-9.-]+\.[A-z]{2,10}$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4104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Parametro: Email Caregiver</a:t>
                      </a:r>
                      <a:endParaRPr b="1" sz="19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 hMerge="1"/>
              </a:tr>
              <a:tr h="4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Nome Categoria</a:t>
                      </a:r>
                      <a:endParaRPr b="1" sz="19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Scelte per la categoria</a:t>
                      </a:r>
                      <a:endParaRPr b="1" sz="19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</a:tr>
              <a:tr h="69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Formato[FEC]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1900"/>
                        <a:buFont typeface="Montserrat"/>
                        <a:buAutoNum type="arabicPeriod"/>
                      </a:pPr>
                      <a:r>
                        <a:rPr lang="en-US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Rispetta il formato = false [errore]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1900"/>
                        <a:buFont typeface="Montserrat"/>
                        <a:buAutoNum type="arabicPeriod"/>
                      </a:pPr>
                      <a:r>
                        <a:rPr lang="en-US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Rispetta il formato = true [PROPERTY_FEC_OK]</a:t>
                      </a:r>
                      <a:endParaRPr sz="19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8e075f561_1_3"/>
          <p:cNvSpPr/>
          <p:nvPr/>
        </p:nvSpPr>
        <p:spPr>
          <a:xfrm>
            <a:off x="16131382" y="6600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208e075f561_1_3"/>
          <p:cNvSpPr/>
          <p:nvPr/>
        </p:nvSpPr>
        <p:spPr>
          <a:xfrm>
            <a:off x="16673432" y="6600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08e075f561_1_3"/>
          <p:cNvSpPr/>
          <p:nvPr/>
        </p:nvSpPr>
        <p:spPr>
          <a:xfrm>
            <a:off x="17215482" y="6600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208e075f561_1_3"/>
          <p:cNvSpPr txBox="1"/>
          <p:nvPr/>
        </p:nvSpPr>
        <p:spPr>
          <a:xfrm>
            <a:off x="1912327" y="1402268"/>
            <a:ext cx="58254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Obiettivi di business</a:t>
            </a:r>
            <a:endParaRPr sz="7200">
              <a:solidFill>
                <a:srgbClr val="0B132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07" name="Google Shape;107;g208e075f561_1_3"/>
          <p:cNvGrpSpPr/>
          <p:nvPr/>
        </p:nvGrpSpPr>
        <p:grpSpPr>
          <a:xfrm>
            <a:off x="8480825" y="3975743"/>
            <a:ext cx="4364550" cy="1609796"/>
            <a:chOff x="0" y="0"/>
            <a:chExt cx="5819400" cy="2146394"/>
          </a:xfrm>
        </p:grpSpPr>
        <p:sp>
          <p:nvSpPr>
            <p:cNvPr id="108" name="Google Shape;108;g208e075f561_1_3"/>
            <p:cNvSpPr txBox="1"/>
            <p:nvPr/>
          </p:nvSpPr>
          <p:spPr>
            <a:xfrm>
              <a:off x="0" y="0"/>
              <a:ext cx="5819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Lavoro</a:t>
              </a:r>
              <a:endParaRPr b="1" sz="4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09" name="Google Shape;109;g208e075f561_1_3"/>
            <p:cNvSpPr txBox="1"/>
            <p:nvPr/>
          </p:nvSpPr>
          <p:spPr>
            <a:xfrm>
              <a:off x="0" y="1020794"/>
              <a:ext cx="5819400" cy="11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85">
                  <a:solidFill>
                    <a:srgbClr val="0B13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Alleggerire il carico di lavoro degli operatori sanitari</a:t>
              </a:r>
              <a:r>
                <a:rPr i="0" lang="en-US" sz="2285" u="none" cap="none" strike="noStrike">
                  <a:solidFill>
                    <a:srgbClr val="0B13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0" name="Google Shape;110;g208e075f561_1_3"/>
          <p:cNvGrpSpPr/>
          <p:nvPr/>
        </p:nvGrpSpPr>
        <p:grpSpPr>
          <a:xfrm>
            <a:off x="13277552" y="3975743"/>
            <a:ext cx="4364550" cy="2102096"/>
            <a:chOff x="0" y="0"/>
            <a:chExt cx="5819400" cy="2802794"/>
          </a:xfrm>
        </p:grpSpPr>
        <p:sp>
          <p:nvSpPr>
            <p:cNvPr id="111" name="Google Shape;111;g208e075f561_1_3"/>
            <p:cNvSpPr txBox="1"/>
            <p:nvPr/>
          </p:nvSpPr>
          <p:spPr>
            <a:xfrm>
              <a:off x="0" y="0"/>
              <a:ext cx="5819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Stile di vita</a:t>
              </a:r>
              <a:endParaRPr b="1" sz="4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12" name="Google Shape;112;g208e075f561_1_3"/>
            <p:cNvSpPr txBox="1"/>
            <p:nvPr/>
          </p:nvSpPr>
          <p:spPr>
            <a:xfrm>
              <a:off x="0" y="1020794"/>
              <a:ext cx="5819400" cy="17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85">
                  <a:solidFill>
                    <a:srgbClr val="0B13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Migliorare lo stile di vita dei pazienti affetti da patologie cardiache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3" name="Google Shape;113;g208e075f561_1_3"/>
          <p:cNvGrpSpPr/>
          <p:nvPr/>
        </p:nvGrpSpPr>
        <p:grpSpPr>
          <a:xfrm>
            <a:off x="8480825" y="1755060"/>
            <a:ext cx="4364550" cy="1609796"/>
            <a:chOff x="0" y="0"/>
            <a:chExt cx="5819400" cy="2146394"/>
          </a:xfrm>
        </p:grpSpPr>
        <p:sp>
          <p:nvSpPr>
            <p:cNvPr id="114" name="Google Shape;114;g208e075f561_1_3"/>
            <p:cNvSpPr txBox="1"/>
            <p:nvPr/>
          </p:nvSpPr>
          <p:spPr>
            <a:xfrm>
              <a:off x="0" y="0"/>
              <a:ext cx="5819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Costi</a:t>
              </a:r>
              <a:endParaRPr b="1" sz="4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15" name="Google Shape;115;g208e075f561_1_3"/>
            <p:cNvSpPr txBox="1"/>
            <p:nvPr/>
          </p:nvSpPr>
          <p:spPr>
            <a:xfrm>
              <a:off x="0" y="1020794"/>
              <a:ext cx="5819400" cy="11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85">
                  <a:solidFill>
                    <a:srgbClr val="0B13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Ridurre i costi delle cure ospedaliere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6" name="Google Shape;116;g208e075f561_1_3"/>
          <p:cNvGrpSpPr/>
          <p:nvPr/>
        </p:nvGrpSpPr>
        <p:grpSpPr>
          <a:xfrm>
            <a:off x="13277552" y="1755060"/>
            <a:ext cx="4364550" cy="1609796"/>
            <a:chOff x="0" y="0"/>
            <a:chExt cx="5819400" cy="2146394"/>
          </a:xfrm>
        </p:grpSpPr>
        <p:sp>
          <p:nvSpPr>
            <p:cNvPr id="117" name="Google Shape;117;g208e075f561_1_3"/>
            <p:cNvSpPr txBox="1"/>
            <p:nvPr/>
          </p:nvSpPr>
          <p:spPr>
            <a:xfrm>
              <a:off x="0" y="0"/>
              <a:ext cx="5819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Sovraccarico</a:t>
              </a:r>
              <a:endParaRPr b="1" sz="4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18" name="Google Shape;118;g208e075f561_1_3"/>
            <p:cNvSpPr txBox="1"/>
            <p:nvPr/>
          </p:nvSpPr>
          <p:spPr>
            <a:xfrm>
              <a:off x="0" y="1020794"/>
              <a:ext cx="5819400" cy="11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85">
                  <a:solidFill>
                    <a:srgbClr val="0B13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Diminuire il sovraccarico delle strutture ospedaliere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119" name="Google Shape;119;g208e075f561_1_3"/>
          <p:cNvCxnSpPr/>
          <p:nvPr/>
        </p:nvCxnSpPr>
        <p:spPr>
          <a:xfrm>
            <a:off x="1912327" y="874461"/>
            <a:ext cx="13312200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0" name="Google Shape;120;g208e075f561_1_3"/>
          <p:cNvPicPr preferRelativeResize="0"/>
          <p:nvPr/>
        </p:nvPicPr>
        <p:blipFill rotWithShape="1">
          <a:blip r:embed="rId3">
            <a:alphaModFix/>
          </a:blip>
          <a:srcRect b="33483" l="0" r="0" t="8102"/>
          <a:stretch/>
        </p:blipFill>
        <p:spPr>
          <a:xfrm>
            <a:off x="1912325" y="6504350"/>
            <a:ext cx="9712974" cy="37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08e075f561_1_3"/>
          <p:cNvPicPr preferRelativeResize="0"/>
          <p:nvPr/>
        </p:nvPicPr>
        <p:blipFill rotWithShape="1">
          <a:blip r:embed="rId4">
            <a:alphaModFix/>
          </a:blip>
          <a:srcRect b="14821" l="0" r="0" t="0"/>
          <a:stretch/>
        </p:blipFill>
        <p:spPr>
          <a:xfrm>
            <a:off x="11625300" y="6504350"/>
            <a:ext cx="6662700" cy="3782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g208e075f561_1_3"/>
          <p:cNvGrpSpPr/>
          <p:nvPr/>
        </p:nvGrpSpPr>
        <p:grpSpPr>
          <a:xfrm>
            <a:off x="-1204094" y="6504348"/>
            <a:ext cx="4476274" cy="5509260"/>
            <a:chOff x="0" y="0"/>
            <a:chExt cx="5968365" cy="7345680"/>
          </a:xfrm>
        </p:grpSpPr>
        <p:sp>
          <p:nvSpPr>
            <p:cNvPr id="123" name="Google Shape;123;g208e075f561_1_3"/>
            <p:cNvSpPr/>
            <p:nvPr/>
          </p:nvSpPr>
          <p:spPr>
            <a:xfrm>
              <a:off x="0" y="0"/>
              <a:ext cx="5968365" cy="734568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38A6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g208e075f561_1_3"/>
            <p:cNvSpPr/>
            <p:nvPr/>
          </p:nvSpPr>
          <p:spPr>
            <a:xfrm>
              <a:off x="348677" y="429141"/>
              <a:ext cx="5271643" cy="6488176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38A6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g208e075f561_1_3"/>
            <p:cNvSpPr/>
            <p:nvPr/>
          </p:nvSpPr>
          <p:spPr>
            <a:xfrm>
              <a:off x="692894" y="852793"/>
              <a:ext cx="4583176" cy="5640832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38A6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08e075f561_0_0"/>
          <p:cNvSpPr txBox="1"/>
          <p:nvPr/>
        </p:nvSpPr>
        <p:spPr>
          <a:xfrm>
            <a:off x="3273954" y="6406650"/>
            <a:ext cx="140868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t/>
            </a:r>
            <a:endParaRPr sz="8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Assegnamento Caregiver</a:t>
            </a:r>
            <a:endParaRPr sz="8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cxnSp>
        <p:nvCxnSpPr>
          <p:cNvPr id="466" name="Google Shape;466;g208e075f561_0_0"/>
          <p:cNvCxnSpPr/>
          <p:nvPr/>
        </p:nvCxnSpPr>
        <p:spPr>
          <a:xfrm>
            <a:off x="3273949" y="9462624"/>
            <a:ext cx="13985400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7" name="Google Shape;467;g208e075f561_0_0"/>
          <p:cNvSpPr/>
          <p:nvPr/>
        </p:nvSpPr>
        <p:spPr>
          <a:xfrm>
            <a:off x="124969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208e075f561_0_0"/>
          <p:cNvSpPr/>
          <p:nvPr/>
        </p:nvSpPr>
        <p:spPr>
          <a:xfrm>
            <a:off x="179174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208e075f561_0_0"/>
          <p:cNvSpPr/>
          <p:nvPr/>
        </p:nvSpPr>
        <p:spPr>
          <a:xfrm>
            <a:off x="233379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0" name="Google Shape;470;g208e075f561_0_0"/>
          <p:cNvGraphicFramePr/>
          <p:nvPr/>
        </p:nvGraphicFramePr>
        <p:xfrm>
          <a:off x="1249700" y="90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{66C53AAE-4A78-413B-B65A-99961227BA17}</a:tableStyleId>
              </a:tblPr>
              <a:tblGrid>
                <a:gridCol w="3412300"/>
                <a:gridCol w="3797150"/>
                <a:gridCol w="8800200"/>
              </a:tblGrid>
              <a:tr h="124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 Case ID</a:t>
                      </a:r>
                      <a:endParaRPr b="1" sz="2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 Frame</a:t>
                      </a:r>
                      <a:endParaRPr b="1" sz="2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Esito</a:t>
                      </a:r>
                      <a:endParaRPr b="1" sz="2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</a:tr>
              <a:tr h="124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TC_2.3_1</a:t>
                      </a:r>
                      <a:endParaRPr sz="2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FNC1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Errato</a:t>
                      </a: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nome caregiver troppo lungo o vuoto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124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TC_2.3_2</a:t>
                      </a:r>
                      <a:endParaRPr sz="2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FNC2, FCC1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Errato</a:t>
                      </a: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cognome caregiver troppo lungo o vuoto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4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TC_2.3_3</a:t>
                      </a:r>
                      <a:endParaRPr sz="2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FNC2, FCC2, FEC1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Errato</a:t>
                      </a: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formato della mail non rispettato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174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TC_2.3_4</a:t>
                      </a:r>
                      <a:endParaRPr sz="2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FNC2, FCC2, FEC2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Corretto</a:t>
                      </a:r>
                      <a:endParaRPr b="1"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08e075f561_0_171"/>
          <p:cNvSpPr txBox="1"/>
          <p:nvPr/>
        </p:nvSpPr>
        <p:spPr>
          <a:xfrm>
            <a:off x="7412275" y="168100"/>
            <a:ext cx="9409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Trello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6" name="Google Shape;476;g208e075f561_0_171"/>
          <p:cNvCxnSpPr/>
          <p:nvPr/>
        </p:nvCxnSpPr>
        <p:spPr>
          <a:xfrm flipH="1" rot="10800000">
            <a:off x="4718763" y="1028100"/>
            <a:ext cx="8564400" cy="60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7" name="Google Shape;477;g208e075f561_0_171"/>
          <p:cNvSpPr/>
          <p:nvPr/>
        </p:nvSpPr>
        <p:spPr>
          <a:xfrm>
            <a:off x="286569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208e075f561_0_171"/>
          <p:cNvSpPr/>
          <p:nvPr/>
        </p:nvSpPr>
        <p:spPr>
          <a:xfrm>
            <a:off x="340774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208e075f561_0_171"/>
          <p:cNvSpPr/>
          <p:nvPr/>
        </p:nvSpPr>
        <p:spPr>
          <a:xfrm>
            <a:off x="394979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g208e075f561_0_171"/>
          <p:cNvPicPr preferRelativeResize="0"/>
          <p:nvPr/>
        </p:nvPicPr>
        <p:blipFill rotWithShape="1">
          <a:blip r:embed="rId4">
            <a:alphaModFix/>
          </a:blip>
          <a:srcRect b="4524" l="18454" r="3511" t="10115"/>
          <a:stretch/>
        </p:blipFill>
        <p:spPr>
          <a:xfrm>
            <a:off x="3250725" y="1917675"/>
            <a:ext cx="11786527" cy="805815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08e075f561_0_233"/>
          <p:cNvSpPr txBox="1"/>
          <p:nvPr/>
        </p:nvSpPr>
        <p:spPr>
          <a:xfrm>
            <a:off x="7412275" y="168100"/>
            <a:ext cx="9409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Slack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6" name="Google Shape;486;g208e075f561_0_233"/>
          <p:cNvCxnSpPr/>
          <p:nvPr/>
        </p:nvCxnSpPr>
        <p:spPr>
          <a:xfrm flipH="1" rot="10800000">
            <a:off x="4718763" y="1028100"/>
            <a:ext cx="8564400" cy="60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7" name="Google Shape;487;g208e075f561_0_233"/>
          <p:cNvSpPr/>
          <p:nvPr/>
        </p:nvSpPr>
        <p:spPr>
          <a:xfrm>
            <a:off x="286569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208e075f561_0_233"/>
          <p:cNvSpPr/>
          <p:nvPr/>
        </p:nvSpPr>
        <p:spPr>
          <a:xfrm>
            <a:off x="340774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208e075f561_0_233"/>
          <p:cNvSpPr/>
          <p:nvPr/>
        </p:nvSpPr>
        <p:spPr>
          <a:xfrm>
            <a:off x="394979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g208e075f561_0_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825" y="3187075"/>
            <a:ext cx="10689951" cy="51278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1" name="Google Shape;491;g208e075f561_0_233"/>
          <p:cNvPicPr preferRelativeResize="0"/>
          <p:nvPr/>
        </p:nvPicPr>
        <p:blipFill rotWithShape="1">
          <a:blip r:embed="rId5">
            <a:alphaModFix/>
          </a:blip>
          <a:srcRect b="11793" l="0" r="60183" t="6647"/>
          <a:stretch/>
        </p:blipFill>
        <p:spPr>
          <a:xfrm>
            <a:off x="239163" y="1865675"/>
            <a:ext cx="6743777" cy="7770649"/>
          </a:xfrm>
          <a:prstGeom prst="rect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08e075f561_0_243"/>
          <p:cNvSpPr txBox="1"/>
          <p:nvPr/>
        </p:nvSpPr>
        <p:spPr>
          <a:xfrm>
            <a:off x="7412275" y="168100"/>
            <a:ext cx="9409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GitHub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7" name="Google Shape;497;g208e075f561_0_243"/>
          <p:cNvCxnSpPr/>
          <p:nvPr/>
        </p:nvCxnSpPr>
        <p:spPr>
          <a:xfrm flipH="1" rot="10800000">
            <a:off x="4718763" y="1028100"/>
            <a:ext cx="7543500" cy="60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8" name="Google Shape;498;g208e075f561_0_243"/>
          <p:cNvSpPr/>
          <p:nvPr/>
        </p:nvSpPr>
        <p:spPr>
          <a:xfrm>
            <a:off x="286569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208e075f561_0_243"/>
          <p:cNvSpPr/>
          <p:nvPr/>
        </p:nvSpPr>
        <p:spPr>
          <a:xfrm>
            <a:off x="340774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208e075f561_0_243"/>
          <p:cNvSpPr/>
          <p:nvPr/>
        </p:nvSpPr>
        <p:spPr>
          <a:xfrm>
            <a:off x="394979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g208e075f561_0_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988" y="2594700"/>
            <a:ext cx="11726024" cy="65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08e075f561_0_253"/>
          <p:cNvSpPr txBox="1"/>
          <p:nvPr/>
        </p:nvSpPr>
        <p:spPr>
          <a:xfrm>
            <a:off x="7412275" y="168100"/>
            <a:ext cx="9409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7" name="Google Shape;507;g208e075f561_0_253"/>
          <p:cNvCxnSpPr/>
          <p:nvPr/>
        </p:nvCxnSpPr>
        <p:spPr>
          <a:xfrm flipH="1" rot="10800000">
            <a:off x="4718763" y="1028100"/>
            <a:ext cx="7543500" cy="60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8" name="Google Shape;508;g208e075f561_0_253"/>
          <p:cNvSpPr/>
          <p:nvPr/>
        </p:nvSpPr>
        <p:spPr>
          <a:xfrm>
            <a:off x="286569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208e075f561_0_253"/>
          <p:cNvSpPr/>
          <p:nvPr/>
        </p:nvSpPr>
        <p:spPr>
          <a:xfrm>
            <a:off x="340774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208e075f561_0_253"/>
          <p:cNvSpPr/>
          <p:nvPr/>
        </p:nvSpPr>
        <p:spPr>
          <a:xfrm>
            <a:off x="394979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g208e075f561_0_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550" y="35242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208e075f561_0_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4902" y="3271550"/>
            <a:ext cx="4218200" cy="24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208e075f561_0_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8538" y="6683000"/>
            <a:ext cx="6597226" cy="201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208e075f561_0_2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47875" y="3524250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08e075f561_0_2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63750" y="6748069"/>
            <a:ext cx="6099561" cy="1885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08e075f561_6_3"/>
          <p:cNvSpPr txBox="1"/>
          <p:nvPr/>
        </p:nvSpPr>
        <p:spPr>
          <a:xfrm>
            <a:off x="7412275" y="168100"/>
            <a:ext cx="9409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CheckStyle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1" name="Google Shape;521;g208e075f561_6_3"/>
          <p:cNvCxnSpPr/>
          <p:nvPr/>
        </p:nvCxnSpPr>
        <p:spPr>
          <a:xfrm flipH="1" rot="10800000">
            <a:off x="4718763" y="1028100"/>
            <a:ext cx="5538900" cy="60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2" name="Google Shape;522;g208e075f561_6_3"/>
          <p:cNvSpPr/>
          <p:nvPr/>
        </p:nvSpPr>
        <p:spPr>
          <a:xfrm>
            <a:off x="286569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208e075f561_6_3"/>
          <p:cNvSpPr/>
          <p:nvPr/>
        </p:nvSpPr>
        <p:spPr>
          <a:xfrm>
            <a:off x="340774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208e075f561_6_3"/>
          <p:cNvSpPr/>
          <p:nvPr/>
        </p:nvSpPr>
        <p:spPr>
          <a:xfrm>
            <a:off x="394979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g208e075f561_6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600" y="3975101"/>
            <a:ext cx="12302802" cy="23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A69B"/>
            </a:gs>
            <a:gs pos="100000">
              <a:srgbClr val="697F8C"/>
            </a:gs>
          </a:gsLst>
          <a:lin ang="5400012" scaled="0"/>
        </a:gra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14"/>
          <p:cNvGrpSpPr/>
          <p:nvPr/>
        </p:nvGrpSpPr>
        <p:grpSpPr>
          <a:xfrm>
            <a:off x="1028700" y="884038"/>
            <a:ext cx="16230707" cy="8374317"/>
            <a:chOff x="0" y="-38100"/>
            <a:chExt cx="4274726" cy="2205567"/>
          </a:xfrm>
        </p:grpSpPr>
        <p:sp>
          <p:nvSpPr>
            <p:cNvPr id="531" name="Google Shape;531;p14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3" name="Google Shape;533;p14"/>
          <p:cNvSpPr txBox="1"/>
          <p:nvPr/>
        </p:nvSpPr>
        <p:spPr>
          <a:xfrm>
            <a:off x="6849371" y="7337622"/>
            <a:ext cx="9909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</a:pPr>
            <a:r>
              <a:rPr b="0" i="0" lang="en-US" sz="10400" u="none" cap="none" strike="noStrike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Lesson Learned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4" name="Google Shape;534;p14"/>
          <p:cNvGrpSpPr/>
          <p:nvPr/>
        </p:nvGrpSpPr>
        <p:grpSpPr>
          <a:xfrm>
            <a:off x="-3233490" y="5979520"/>
            <a:ext cx="6999679" cy="8616579"/>
            <a:chOff x="0" y="0"/>
            <a:chExt cx="9332905" cy="11488772"/>
          </a:xfrm>
        </p:grpSpPr>
        <p:grpSp>
          <p:nvGrpSpPr>
            <p:cNvPr id="535" name="Google Shape;535;p14"/>
            <p:cNvGrpSpPr/>
            <p:nvPr/>
          </p:nvGrpSpPr>
          <p:grpSpPr>
            <a:xfrm>
              <a:off x="0" y="0"/>
              <a:ext cx="9332905" cy="11488772"/>
              <a:chOff x="0" y="0"/>
              <a:chExt cx="660400" cy="812950"/>
            </a:xfrm>
          </p:grpSpPr>
          <p:sp>
            <p:nvSpPr>
              <p:cNvPr id="536" name="Google Shape;536;p1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14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" name="Google Shape;538;p14"/>
            <p:cNvGrpSpPr/>
            <p:nvPr/>
          </p:nvGrpSpPr>
          <p:grpSpPr>
            <a:xfrm>
              <a:off x="545238" y="671062"/>
              <a:ext cx="8242386" cy="10146348"/>
              <a:chOff x="0" y="0"/>
              <a:chExt cx="660400" cy="812950"/>
            </a:xfrm>
          </p:grpSpPr>
          <p:sp>
            <p:nvSpPr>
              <p:cNvPr id="539" name="Google Shape;539;p1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14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1" name="Google Shape;541;p14"/>
            <p:cNvGrpSpPr/>
            <p:nvPr/>
          </p:nvGrpSpPr>
          <p:grpSpPr>
            <a:xfrm>
              <a:off x="1083502" y="1333541"/>
              <a:ext cx="7165868" cy="8821158"/>
              <a:chOff x="0" y="0"/>
              <a:chExt cx="660400" cy="812950"/>
            </a:xfrm>
          </p:grpSpPr>
          <p:sp>
            <p:nvSpPr>
              <p:cNvPr id="542" name="Google Shape;542;p1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14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44" name="Google Shape;544;p14"/>
          <p:cNvCxnSpPr/>
          <p:nvPr/>
        </p:nvCxnSpPr>
        <p:spPr>
          <a:xfrm>
            <a:off x="4638177" y="2245984"/>
            <a:ext cx="9799800" cy="0"/>
          </a:xfrm>
          <a:prstGeom prst="straightConnector1">
            <a:avLst/>
          </a:prstGeom>
          <a:noFill/>
          <a:ln cap="flat" cmpd="sng" w="38100">
            <a:solidFill>
              <a:srgbClr val="697F8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45" name="Google Shape;545;p14"/>
          <p:cNvGrpSpPr/>
          <p:nvPr/>
        </p:nvGrpSpPr>
        <p:grpSpPr>
          <a:xfrm>
            <a:off x="-3233490" y="5979520"/>
            <a:ext cx="6999827" cy="8615172"/>
            <a:chOff x="0" y="0"/>
            <a:chExt cx="9333103" cy="11486896"/>
          </a:xfrm>
        </p:grpSpPr>
        <p:sp>
          <p:nvSpPr>
            <p:cNvPr id="546" name="Google Shape;546;p14"/>
            <p:cNvSpPr/>
            <p:nvPr/>
          </p:nvSpPr>
          <p:spPr>
            <a:xfrm>
              <a:off x="0" y="0"/>
              <a:ext cx="9333103" cy="11486896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545238" y="671062"/>
              <a:ext cx="8241792" cy="10143744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1083502" y="1333541"/>
              <a:ext cx="7165340" cy="881888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9" name="Google Shape;549;p14"/>
          <p:cNvSpPr/>
          <p:nvPr/>
        </p:nvSpPr>
        <p:spPr>
          <a:xfrm>
            <a:off x="1490031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4"/>
          <p:cNvSpPr/>
          <p:nvPr/>
        </p:nvSpPr>
        <p:spPr>
          <a:xfrm>
            <a:off x="1544236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14"/>
          <p:cNvSpPr/>
          <p:nvPr/>
        </p:nvSpPr>
        <p:spPr>
          <a:xfrm>
            <a:off x="1598441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g2088a008563_0_0"/>
          <p:cNvGrpSpPr/>
          <p:nvPr/>
        </p:nvGrpSpPr>
        <p:grpSpPr>
          <a:xfrm>
            <a:off x="739975" y="3192438"/>
            <a:ext cx="1422041" cy="1428415"/>
            <a:chOff x="1813" y="0"/>
            <a:chExt cx="809173" cy="812800"/>
          </a:xfrm>
        </p:grpSpPr>
        <p:sp>
          <p:nvSpPr>
            <p:cNvPr id="557" name="Google Shape;557;g2088a008563_0_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g2088a008563_0_0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9" name="Google Shape;559;g2088a008563_0_0"/>
          <p:cNvGrpSpPr/>
          <p:nvPr/>
        </p:nvGrpSpPr>
        <p:grpSpPr>
          <a:xfrm>
            <a:off x="1818632" y="7056030"/>
            <a:ext cx="2094140" cy="2103526"/>
            <a:chOff x="1813" y="0"/>
            <a:chExt cx="809173" cy="812800"/>
          </a:xfrm>
        </p:grpSpPr>
        <p:sp>
          <p:nvSpPr>
            <p:cNvPr id="560" name="Google Shape;560;g2088a008563_0_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2088a008563_0_0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2" name="Google Shape;562;g2088a008563_0_0"/>
          <p:cNvGrpSpPr/>
          <p:nvPr/>
        </p:nvGrpSpPr>
        <p:grpSpPr>
          <a:xfrm>
            <a:off x="1451006" y="2651750"/>
            <a:ext cx="4249482" cy="2416588"/>
            <a:chOff x="0" y="-38100"/>
            <a:chExt cx="1737603" cy="988137"/>
          </a:xfrm>
        </p:grpSpPr>
        <p:sp>
          <p:nvSpPr>
            <p:cNvPr id="563" name="Google Shape;563;g2088a008563_0_0"/>
            <p:cNvSpPr/>
            <p:nvPr/>
          </p:nvSpPr>
          <p:spPr>
            <a:xfrm>
              <a:off x="0" y="0"/>
              <a:ext cx="1737603" cy="950037"/>
            </a:xfrm>
            <a:custGeom>
              <a:rect b="b" l="l" r="r" t="t"/>
              <a:pathLst>
                <a:path extrusionOk="0" h="950037" w="1737603">
                  <a:moveTo>
                    <a:pt x="59382" y="0"/>
                  </a:moveTo>
                  <a:lnTo>
                    <a:pt x="1678222" y="0"/>
                  </a:lnTo>
                  <a:cubicBezTo>
                    <a:pt x="1693971" y="0"/>
                    <a:pt x="1709075" y="6256"/>
                    <a:pt x="1720211" y="17393"/>
                  </a:cubicBezTo>
                  <a:cubicBezTo>
                    <a:pt x="1731347" y="28529"/>
                    <a:pt x="1737603" y="43633"/>
                    <a:pt x="1737603" y="59382"/>
                  </a:cubicBezTo>
                  <a:lnTo>
                    <a:pt x="1737603" y="890656"/>
                  </a:lnTo>
                  <a:cubicBezTo>
                    <a:pt x="1737603" y="906405"/>
                    <a:pt x="1731347" y="921509"/>
                    <a:pt x="1720211" y="932645"/>
                  </a:cubicBezTo>
                  <a:cubicBezTo>
                    <a:pt x="1709075" y="943781"/>
                    <a:pt x="1693971" y="950037"/>
                    <a:pt x="1678222" y="950037"/>
                  </a:cubicBezTo>
                  <a:lnTo>
                    <a:pt x="59382" y="950037"/>
                  </a:lnTo>
                  <a:cubicBezTo>
                    <a:pt x="43633" y="950037"/>
                    <a:pt x="28529" y="943781"/>
                    <a:pt x="17393" y="932645"/>
                  </a:cubicBezTo>
                  <a:cubicBezTo>
                    <a:pt x="6256" y="921509"/>
                    <a:pt x="0" y="906405"/>
                    <a:pt x="0" y="890656"/>
                  </a:cubicBezTo>
                  <a:lnTo>
                    <a:pt x="0" y="59382"/>
                  </a:lnTo>
                  <a:cubicBezTo>
                    <a:pt x="0" y="43633"/>
                    <a:pt x="6256" y="28529"/>
                    <a:pt x="17393" y="17393"/>
                  </a:cubicBezTo>
                  <a:cubicBezTo>
                    <a:pt x="28529" y="6256"/>
                    <a:pt x="43633" y="0"/>
                    <a:pt x="59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g2088a008563_0_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5" name="Google Shape;565;g2088a008563_0_0"/>
          <p:cNvGrpSpPr/>
          <p:nvPr/>
        </p:nvGrpSpPr>
        <p:grpSpPr>
          <a:xfrm>
            <a:off x="2865712" y="6259794"/>
            <a:ext cx="6257977" cy="3558775"/>
            <a:chOff x="0" y="-38100"/>
            <a:chExt cx="1737603" cy="988137"/>
          </a:xfrm>
        </p:grpSpPr>
        <p:sp>
          <p:nvSpPr>
            <p:cNvPr id="566" name="Google Shape;566;g2088a008563_0_0"/>
            <p:cNvSpPr/>
            <p:nvPr/>
          </p:nvSpPr>
          <p:spPr>
            <a:xfrm>
              <a:off x="0" y="0"/>
              <a:ext cx="1737603" cy="950037"/>
            </a:xfrm>
            <a:custGeom>
              <a:rect b="b" l="l" r="r" t="t"/>
              <a:pathLst>
                <a:path extrusionOk="0" h="950037" w="1737603">
                  <a:moveTo>
                    <a:pt x="59382" y="0"/>
                  </a:moveTo>
                  <a:lnTo>
                    <a:pt x="1678222" y="0"/>
                  </a:lnTo>
                  <a:cubicBezTo>
                    <a:pt x="1693971" y="0"/>
                    <a:pt x="1709075" y="6256"/>
                    <a:pt x="1720211" y="17393"/>
                  </a:cubicBezTo>
                  <a:cubicBezTo>
                    <a:pt x="1731347" y="28529"/>
                    <a:pt x="1737603" y="43633"/>
                    <a:pt x="1737603" y="59382"/>
                  </a:cubicBezTo>
                  <a:lnTo>
                    <a:pt x="1737603" y="890656"/>
                  </a:lnTo>
                  <a:cubicBezTo>
                    <a:pt x="1737603" y="906405"/>
                    <a:pt x="1731347" y="921509"/>
                    <a:pt x="1720211" y="932645"/>
                  </a:cubicBezTo>
                  <a:cubicBezTo>
                    <a:pt x="1709075" y="943781"/>
                    <a:pt x="1693971" y="950037"/>
                    <a:pt x="1678222" y="950037"/>
                  </a:cubicBezTo>
                  <a:lnTo>
                    <a:pt x="59382" y="950037"/>
                  </a:lnTo>
                  <a:cubicBezTo>
                    <a:pt x="43633" y="950037"/>
                    <a:pt x="28529" y="943781"/>
                    <a:pt x="17393" y="932645"/>
                  </a:cubicBezTo>
                  <a:cubicBezTo>
                    <a:pt x="6256" y="921509"/>
                    <a:pt x="0" y="906405"/>
                    <a:pt x="0" y="890656"/>
                  </a:cubicBezTo>
                  <a:lnTo>
                    <a:pt x="0" y="59382"/>
                  </a:lnTo>
                  <a:cubicBezTo>
                    <a:pt x="0" y="43633"/>
                    <a:pt x="6256" y="28529"/>
                    <a:pt x="17393" y="17393"/>
                  </a:cubicBezTo>
                  <a:cubicBezTo>
                    <a:pt x="28529" y="6256"/>
                    <a:pt x="43633" y="0"/>
                    <a:pt x="59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2088a008563_0_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8" name="Google Shape;568;g2088a008563_0_0"/>
          <p:cNvGrpSpPr/>
          <p:nvPr/>
        </p:nvGrpSpPr>
        <p:grpSpPr>
          <a:xfrm>
            <a:off x="9516397" y="7056030"/>
            <a:ext cx="2094140" cy="2103526"/>
            <a:chOff x="1813" y="0"/>
            <a:chExt cx="809173" cy="812800"/>
          </a:xfrm>
        </p:grpSpPr>
        <p:sp>
          <p:nvSpPr>
            <p:cNvPr id="569" name="Google Shape;569;g2088a008563_0_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g2088a008563_0_0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1" name="Google Shape;571;g2088a008563_0_0"/>
          <p:cNvGrpSpPr/>
          <p:nvPr/>
        </p:nvGrpSpPr>
        <p:grpSpPr>
          <a:xfrm>
            <a:off x="10563478" y="6259794"/>
            <a:ext cx="6257977" cy="3558775"/>
            <a:chOff x="0" y="-38100"/>
            <a:chExt cx="1737603" cy="988137"/>
          </a:xfrm>
        </p:grpSpPr>
        <p:sp>
          <p:nvSpPr>
            <p:cNvPr id="572" name="Google Shape;572;g2088a008563_0_0"/>
            <p:cNvSpPr/>
            <p:nvPr/>
          </p:nvSpPr>
          <p:spPr>
            <a:xfrm>
              <a:off x="0" y="0"/>
              <a:ext cx="1737603" cy="950037"/>
            </a:xfrm>
            <a:custGeom>
              <a:rect b="b" l="l" r="r" t="t"/>
              <a:pathLst>
                <a:path extrusionOk="0" h="950037" w="1737603">
                  <a:moveTo>
                    <a:pt x="59382" y="0"/>
                  </a:moveTo>
                  <a:lnTo>
                    <a:pt x="1678222" y="0"/>
                  </a:lnTo>
                  <a:cubicBezTo>
                    <a:pt x="1693971" y="0"/>
                    <a:pt x="1709075" y="6256"/>
                    <a:pt x="1720211" y="17393"/>
                  </a:cubicBezTo>
                  <a:cubicBezTo>
                    <a:pt x="1731347" y="28529"/>
                    <a:pt x="1737603" y="43633"/>
                    <a:pt x="1737603" y="59382"/>
                  </a:cubicBezTo>
                  <a:lnTo>
                    <a:pt x="1737603" y="890656"/>
                  </a:lnTo>
                  <a:cubicBezTo>
                    <a:pt x="1737603" y="906405"/>
                    <a:pt x="1731347" y="921509"/>
                    <a:pt x="1720211" y="932645"/>
                  </a:cubicBezTo>
                  <a:cubicBezTo>
                    <a:pt x="1709075" y="943781"/>
                    <a:pt x="1693971" y="950037"/>
                    <a:pt x="1678222" y="950037"/>
                  </a:cubicBezTo>
                  <a:lnTo>
                    <a:pt x="59382" y="950037"/>
                  </a:lnTo>
                  <a:cubicBezTo>
                    <a:pt x="43633" y="950037"/>
                    <a:pt x="28529" y="943781"/>
                    <a:pt x="17393" y="932645"/>
                  </a:cubicBezTo>
                  <a:cubicBezTo>
                    <a:pt x="6256" y="921509"/>
                    <a:pt x="0" y="906405"/>
                    <a:pt x="0" y="890656"/>
                  </a:cubicBezTo>
                  <a:lnTo>
                    <a:pt x="0" y="59382"/>
                  </a:lnTo>
                  <a:cubicBezTo>
                    <a:pt x="0" y="43633"/>
                    <a:pt x="6256" y="28529"/>
                    <a:pt x="17393" y="17393"/>
                  </a:cubicBezTo>
                  <a:cubicBezTo>
                    <a:pt x="28529" y="6256"/>
                    <a:pt x="43633" y="0"/>
                    <a:pt x="59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2088a008563_0_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4" name="Google Shape;574;g2088a008563_0_0"/>
          <p:cNvSpPr txBox="1"/>
          <p:nvPr/>
        </p:nvSpPr>
        <p:spPr>
          <a:xfrm>
            <a:off x="7412275" y="168100"/>
            <a:ext cx="9409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Lesson Learned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2088a008563_0_0"/>
          <p:cNvSpPr txBox="1"/>
          <p:nvPr/>
        </p:nvSpPr>
        <p:spPr>
          <a:xfrm>
            <a:off x="1182350" y="3277801"/>
            <a:ext cx="537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64"/>
              <a:buFont typeface="Arial"/>
              <a:buNone/>
            </a:pPr>
            <a:r>
              <a:rPr b="0" i="0" lang="en-US" sz="10164" u="none" cap="none" strike="noStrik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2088a008563_0_0"/>
          <p:cNvSpPr txBox="1"/>
          <p:nvPr/>
        </p:nvSpPr>
        <p:spPr>
          <a:xfrm>
            <a:off x="2213758" y="7133850"/>
            <a:ext cx="13038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64"/>
              <a:buFont typeface="Arial"/>
              <a:buNone/>
            </a:pPr>
            <a:r>
              <a:rPr lang="en-US" sz="10164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2088a008563_0_0"/>
          <p:cNvSpPr txBox="1"/>
          <p:nvPr/>
        </p:nvSpPr>
        <p:spPr>
          <a:xfrm>
            <a:off x="10112259" y="7133850"/>
            <a:ext cx="9024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64"/>
              <a:buFont typeface="Arial"/>
              <a:buNone/>
            </a:pPr>
            <a:r>
              <a:rPr lang="en-US" sz="10164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2088a008563_0_0"/>
          <p:cNvSpPr txBox="1"/>
          <p:nvPr/>
        </p:nvSpPr>
        <p:spPr>
          <a:xfrm>
            <a:off x="2329112" y="3375639"/>
            <a:ext cx="3418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Competenze</a:t>
            </a:r>
            <a:r>
              <a:rPr lang="en-US" sz="3000">
                <a:latin typeface="Montserrat"/>
                <a:ea typeface="Montserrat"/>
                <a:cs typeface="Montserrat"/>
                <a:sym typeface="Montserrat"/>
              </a:rPr>
              <a:t> tecniche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9" name="Google Shape;579;g2088a008563_0_0"/>
          <p:cNvSpPr txBox="1"/>
          <p:nvPr/>
        </p:nvSpPr>
        <p:spPr>
          <a:xfrm>
            <a:off x="4117170" y="6897126"/>
            <a:ext cx="479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0" name="Google Shape;580;g2088a008563_0_0"/>
          <p:cNvCxnSpPr/>
          <p:nvPr/>
        </p:nvCxnSpPr>
        <p:spPr>
          <a:xfrm flipH="1" rot="10800000">
            <a:off x="4718763" y="1020300"/>
            <a:ext cx="2849400" cy="840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1" name="Google Shape;581;g2088a008563_0_0"/>
          <p:cNvSpPr/>
          <p:nvPr/>
        </p:nvSpPr>
        <p:spPr>
          <a:xfrm>
            <a:off x="286569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2088a008563_0_0"/>
          <p:cNvSpPr/>
          <p:nvPr/>
        </p:nvSpPr>
        <p:spPr>
          <a:xfrm>
            <a:off x="340774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2088a008563_0_0"/>
          <p:cNvSpPr/>
          <p:nvPr/>
        </p:nvSpPr>
        <p:spPr>
          <a:xfrm>
            <a:off x="394979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2088a008563_0_0"/>
          <p:cNvSpPr txBox="1"/>
          <p:nvPr/>
        </p:nvSpPr>
        <p:spPr>
          <a:xfrm>
            <a:off x="4000133" y="7508188"/>
            <a:ext cx="503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5" name="Google Shape;585;g2088a008563_0_0"/>
          <p:cNvSpPr txBox="1"/>
          <p:nvPr/>
        </p:nvSpPr>
        <p:spPr>
          <a:xfrm>
            <a:off x="4197746" y="7876926"/>
            <a:ext cx="503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Pair Programming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g2088a008563_0_0"/>
          <p:cNvSpPr txBox="1"/>
          <p:nvPr/>
        </p:nvSpPr>
        <p:spPr>
          <a:xfrm>
            <a:off x="11787758" y="7808339"/>
            <a:ext cx="503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latin typeface="Montserrat"/>
                <a:ea typeface="Montserrat"/>
                <a:cs typeface="Montserrat"/>
                <a:sym typeface="Montserrat"/>
              </a:rPr>
              <a:t>Assumersi</a:t>
            </a:r>
            <a:r>
              <a:rPr lang="en-US" sz="3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responsabilità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87" name="Google Shape;587;g2088a008563_0_0"/>
          <p:cNvGrpSpPr/>
          <p:nvPr/>
        </p:nvGrpSpPr>
        <p:grpSpPr>
          <a:xfrm>
            <a:off x="6584275" y="3239038"/>
            <a:ext cx="1422041" cy="1428415"/>
            <a:chOff x="1813" y="0"/>
            <a:chExt cx="809173" cy="812800"/>
          </a:xfrm>
        </p:grpSpPr>
        <p:sp>
          <p:nvSpPr>
            <p:cNvPr id="588" name="Google Shape;588;g2088a008563_0_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g2088a008563_0_0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0" name="Google Shape;590;g2088a008563_0_0"/>
          <p:cNvGrpSpPr/>
          <p:nvPr/>
        </p:nvGrpSpPr>
        <p:grpSpPr>
          <a:xfrm>
            <a:off x="7295306" y="2698350"/>
            <a:ext cx="4249482" cy="2416588"/>
            <a:chOff x="0" y="-38100"/>
            <a:chExt cx="1737603" cy="988137"/>
          </a:xfrm>
        </p:grpSpPr>
        <p:sp>
          <p:nvSpPr>
            <p:cNvPr id="591" name="Google Shape;591;g2088a008563_0_0"/>
            <p:cNvSpPr/>
            <p:nvPr/>
          </p:nvSpPr>
          <p:spPr>
            <a:xfrm>
              <a:off x="0" y="0"/>
              <a:ext cx="1737603" cy="950037"/>
            </a:xfrm>
            <a:custGeom>
              <a:rect b="b" l="l" r="r" t="t"/>
              <a:pathLst>
                <a:path extrusionOk="0" h="950037" w="1737603">
                  <a:moveTo>
                    <a:pt x="59382" y="0"/>
                  </a:moveTo>
                  <a:lnTo>
                    <a:pt x="1678222" y="0"/>
                  </a:lnTo>
                  <a:cubicBezTo>
                    <a:pt x="1693971" y="0"/>
                    <a:pt x="1709075" y="6256"/>
                    <a:pt x="1720211" y="17393"/>
                  </a:cubicBezTo>
                  <a:cubicBezTo>
                    <a:pt x="1731347" y="28529"/>
                    <a:pt x="1737603" y="43633"/>
                    <a:pt x="1737603" y="59382"/>
                  </a:cubicBezTo>
                  <a:lnTo>
                    <a:pt x="1737603" y="890656"/>
                  </a:lnTo>
                  <a:cubicBezTo>
                    <a:pt x="1737603" y="906405"/>
                    <a:pt x="1731347" y="921509"/>
                    <a:pt x="1720211" y="932645"/>
                  </a:cubicBezTo>
                  <a:cubicBezTo>
                    <a:pt x="1709075" y="943781"/>
                    <a:pt x="1693971" y="950037"/>
                    <a:pt x="1678222" y="950037"/>
                  </a:cubicBezTo>
                  <a:lnTo>
                    <a:pt x="59382" y="950037"/>
                  </a:lnTo>
                  <a:cubicBezTo>
                    <a:pt x="43633" y="950037"/>
                    <a:pt x="28529" y="943781"/>
                    <a:pt x="17393" y="932645"/>
                  </a:cubicBezTo>
                  <a:cubicBezTo>
                    <a:pt x="6256" y="921509"/>
                    <a:pt x="0" y="906405"/>
                    <a:pt x="0" y="890656"/>
                  </a:cubicBezTo>
                  <a:lnTo>
                    <a:pt x="0" y="59382"/>
                  </a:lnTo>
                  <a:cubicBezTo>
                    <a:pt x="0" y="43633"/>
                    <a:pt x="6256" y="28529"/>
                    <a:pt x="17393" y="17393"/>
                  </a:cubicBezTo>
                  <a:cubicBezTo>
                    <a:pt x="28529" y="6256"/>
                    <a:pt x="43633" y="0"/>
                    <a:pt x="59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2088a008563_0_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3" name="Google Shape;593;g2088a008563_0_0"/>
          <p:cNvSpPr txBox="1"/>
          <p:nvPr/>
        </p:nvSpPr>
        <p:spPr>
          <a:xfrm>
            <a:off x="7026650" y="3324401"/>
            <a:ext cx="537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64"/>
              <a:buFont typeface="Arial"/>
              <a:buNone/>
            </a:pPr>
            <a:r>
              <a:rPr lang="en-US" sz="10164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2088a008563_0_0"/>
          <p:cNvSpPr txBox="1"/>
          <p:nvPr/>
        </p:nvSpPr>
        <p:spPr>
          <a:xfrm>
            <a:off x="8173412" y="3422239"/>
            <a:ext cx="3418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omunicazione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latin typeface="Montserrat"/>
                <a:ea typeface="Montserrat"/>
                <a:cs typeface="Montserrat"/>
                <a:sym typeface="Montserrat"/>
              </a:rPr>
              <a:t>efficace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95" name="Google Shape;595;g2088a008563_0_0"/>
          <p:cNvGrpSpPr/>
          <p:nvPr/>
        </p:nvGrpSpPr>
        <p:grpSpPr>
          <a:xfrm>
            <a:off x="12870950" y="3285638"/>
            <a:ext cx="1422041" cy="1428415"/>
            <a:chOff x="1813" y="0"/>
            <a:chExt cx="809173" cy="812800"/>
          </a:xfrm>
        </p:grpSpPr>
        <p:sp>
          <p:nvSpPr>
            <p:cNvPr id="596" name="Google Shape;596;g2088a008563_0_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g2088a008563_0_0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8" name="Google Shape;598;g2088a008563_0_0"/>
          <p:cNvGrpSpPr/>
          <p:nvPr/>
        </p:nvGrpSpPr>
        <p:grpSpPr>
          <a:xfrm>
            <a:off x="13581981" y="2744950"/>
            <a:ext cx="4249482" cy="2416588"/>
            <a:chOff x="0" y="-38100"/>
            <a:chExt cx="1737603" cy="988137"/>
          </a:xfrm>
        </p:grpSpPr>
        <p:sp>
          <p:nvSpPr>
            <p:cNvPr id="599" name="Google Shape;599;g2088a008563_0_0"/>
            <p:cNvSpPr/>
            <p:nvPr/>
          </p:nvSpPr>
          <p:spPr>
            <a:xfrm>
              <a:off x="0" y="0"/>
              <a:ext cx="1737603" cy="950037"/>
            </a:xfrm>
            <a:custGeom>
              <a:rect b="b" l="l" r="r" t="t"/>
              <a:pathLst>
                <a:path extrusionOk="0" h="950037" w="1737603">
                  <a:moveTo>
                    <a:pt x="59382" y="0"/>
                  </a:moveTo>
                  <a:lnTo>
                    <a:pt x="1678222" y="0"/>
                  </a:lnTo>
                  <a:cubicBezTo>
                    <a:pt x="1693971" y="0"/>
                    <a:pt x="1709075" y="6256"/>
                    <a:pt x="1720211" y="17393"/>
                  </a:cubicBezTo>
                  <a:cubicBezTo>
                    <a:pt x="1731347" y="28529"/>
                    <a:pt x="1737603" y="43633"/>
                    <a:pt x="1737603" y="59382"/>
                  </a:cubicBezTo>
                  <a:lnTo>
                    <a:pt x="1737603" y="890656"/>
                  </a:lnTo>
                  <a:cubicBezTo>
                    <a:pt x="1737603" y="906405"/>
                    <a:pt x="1731347" y="921509"/>
                    <a:pt x="1720211" y="932645"/>
                  </a:cubicBezTo>
                  <a:cubicBezTo>
                    <a:pt x="1709075" y="943781"/>
                    <a:pt x="1693971" y="950037"/>
                    <a:pt x="1678222" y="950037"/>
                  </a:cubicBezTo>
                  <a:lnTo>
                    <a:pt x="59382" y="950037"/>
                  </a:lnTo>
                  <a:cubicBezTo>
                    <a:pt x="43633" y="950037"/>
                    <a:pt x="28529" y="943781"/>
                    <a:pt x="17393" y="932645"/>
                  </a:cubicBezTo>
                  <a:cubicBezTo>
                    <a:pt x="6256" y="921509"/>
                    <a:pt x="0" y="906405"/>
                    <a:pt x="0" y="890656"/>
                  </a:cubicBezTo>
                  <a:lnTo>
                    <a:pt x="0" y="59382"/>
                  </a:lnTo>
                  <a:cubicBezTo>
                    <a:pt x="0" y="43633"/>
                    <a:pt x="6256" y="28529"/>
                    <a:pt x="17393" y="17393"/>
                  </a:cubicBezTo>
                  <a:cubicBezTo>
                    <a:pt x="28529" y="6256"/>
                    <a:pt x="43633" y="0"/>
                    <a:pt x="59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2088a008563_0_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1" name="Google Shape;601;g2088a008563_0_0"/>
          <p:cNvSpPr txBox="1"/>
          <p:nvPr/>
        </p:nvSpPr>
        <p:spPr>
          <a:xfrm>
            <a:off x="13313325" y="3324401"/>
            <a:ext cx="537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64"/>
              <a:buFont typeface="Arial"/>
              <a:buNone/>
            </a:pPr>
            <a:r>
              <a:rPr lang="en-US" sz="10164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g2088a008563_0_0"/>
          <p:cNvSpPr txBox="1"/>
          <p:nvPr/>
        </p:nvSpPr>
        <p:spPr>
          <a:xfrm>
            <a:off x="14413287" y="3768989"/>
            <a:ext cx="341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SCRUM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A69B"/>
            </a:gs>
            <a:gs pos="100000">
              <a:srgbClr val="697F8C"/>
            </a:gs>
          </a:gsLst>
          <a:lin ang="5400012" scaled="0"/>
        </a:gra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20"/>
          <p:cNvGrpSpPr/>
          <p:nvPr/>
        </p:nvGrpSpPr>
        <p:grpSpPr>
          <a:xfrm>
            <a:off x="1028700" y="884038"/>
            <a:ext cx="16230707" cy="8374317"/>
            <a:chOff x="0" y="-38100"/>
            <a:chExt cx="4274726" cy="2205567"/>
          </a:xfrm>
        </p:grpSpPr>
        <p:sp>
          <p:nvSpPr>
            <p:cNvPr id="608" name="Google Shape;608;p20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0" name="Google Shape;610;p20"/>
          <p:cNvSpPr txBox="1"/>
          <p:nvPr/>
        </p:nvSpPr>
        <p:spPr>
          <a:xfrm>
            <a:off x="3208801" y="4109100"/>
            <a:ext cx="118704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00"/>
              <a:buFont typeface="Arial"/>
              <a:buNone/>
            </a:pPr>
            <a:r>
              <a:rPr b="0" i="0" lang="en-US" sz="8700" u="none" cap="none" strike="noStrike">
                <a:solidFill>
                  <a:srgbClr val="191919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Grazie per l’attenzione</a:t>
            </a:r>
            <a:endParaRPr b="0" i="0" sz="8700" u="none" cap="none" strike="noStrike">
              <a:solidFill>
                <a:srgbClr val="191919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19191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Heartcare, gruppo C-15</a:t>
            </a:r>
            <a:endParaRPr b="0" i="0" sz="3000" u="none" cap="none" strike="noStrike">
              <a:solidFill>
                <a:srgbClr val="19191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611" name="Google Shape;611;p20"/>
          <p:cNvCxnSpPr/>
          <p:nvPr/>
        </p:nvCxnSpPr>
        <p:spPr>
          <a:xfrm>
            <a:off x="4638177" y="2245984"/>
            <a:ext cx="9799800" cy="0"/>
          </a:xfrm>
          <a:prstGeom prst="straightConnector1">
            <a:avLst/>
          </a:prstGeom>
          <a:noFill/>
          <a:ln cap="flat" cmpd="sng" w="38100">
            <a:solidFill>
              <a:srgbClr val="697F8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12" name="Google Shape;612;p20"/>
          <p:cNvGrpSpPr/>
          <p:nvPr/>
        </p:nvGrpSpPr>
        <p:grpSpPr>
          <a:xfrm>
            <a:off x="-3233490" y="5979520"/>
            <a:ext cx="6999827" cy="8615172"/>
            <a:chOff x="0" y="0"/>
            <a:chExt cx="9333103" cy="11486896"/>
          </a:xfrm>
        </p:grpSpPr>
        <p:sp>
          <p:nvSpPr>
            <p:cNvPr id="613" name="Google Shape;613;p20"/>
            <p:cNvSpPr/>
            <p:nvPr/>
          </p:nvSpPr>
          <p:spPr>
            <a:xfrm>
              <a:off x="0" y="0"/>
              <a:ext cx="9333103" cy="11486896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545238" y="671062"/>
              <a:ext cx="8241792" cy="10143744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1083502" y="1333541"/>
              <a:ext cx="7165340" cy="881888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6" name="Google Shape;616;p20"/>
          <p:cNvSpPr/>
          <p:nvPr/>
        </p:nvSpPr>
        <p:spPr>
          <a:xfrm>
            <a:off x="1490031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0"/>
          <p:cNvSpPr/>
          <p:nvPr/>
        </p:nvSpPr>
        <p:spPr>
          <a:xfrm>
            <a:off x="1544236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0"/>
          <p:cNvSpPr/>
          <p:nvPr/>
        </p:nvSpPr>
        <p:spPr>
          <a:xfrm>
            <a:off x="1598441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A69B"/>
            </a:gs>
            <a:gs pos="100000">
              <a:srgbClr val="697F8C"/>
            </a:gs>
          </a:gsLst>
          <a:lin ang="5400012" scaled="0"/>
        </a:gra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g208e075f561_5_962"/>
          <p:cNvGrpSpPr/>
          <p:nvPr/>
        </p:nvGrpSpPr>
        <p:grpSpPr>
          <a:xfrm>
            <a:off x="1028700" y="884038"/>
            <a:ext cx="16230707" cy="8374317"/>
            <a:chOff x="0" y="-38100"/>
            <a:chExt cx="4274726" cy="2205567"/>
          </a:xfrm>
        </p:grpSpPr>
        <p:sp>
          <p:nvSpPr>
            <p:cNvPr id="624" name="Google Shape;624;g208e075f561_5_962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g208e075f561_5_96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6" name="Google Shape;626;g208e075f561_5_962"/>
          <p:cNvSpPr txBox="1"/>
          <p:nvPr/>
        </p:nvSpPr>
        <p:spPr>
          <a:xfrm>
            <a:off x="3208851" y="4661550"/>
            <a:ext cx="11870400" cy="26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00"/>
              <a:buFont typeface="Arial"/>
              <a:buNone/>
            </a:pPr>
            <a:r>
              <a:rPr lang="en-US" sz="12000">
                <a:solidFill>
                  <a:srgbClr val="191919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Management</a:t>
            </a:r>
            <a:endParaRPr b="0" i="0" sz="12000" u="none" cap="none" strike="noStrike">
              <a:solidFill>
                <a:srgbClr val="191919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9191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gruppo </a:t>
            </a:r>
            <a:r>
              <a:rPr b="0" i="0" lang="en-US" sz="3000" u="none" cap="none" strike="noStrike">
                <a:solidFill>
                  <a:srgbClr val="19191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C-15</a:t>
            </a:r>
            <a:endParaRPr b="0" i="0" sz="3000" u="none" cap="none" strike="noStrike">
              <a:solidFill>
                <a:srgbClr val="19191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627" name="Google Shape;627;g208e075f561_5_962"/>
          <p:cNvCxnSpPr/>
          <p:nvPr/>
        </p:nvCxnSpPr>
        <p:spPr>
          <a:xfrm>
            <a:off x="4638177" y="2245984"/>
            <a:ext cx="9799800" cy="0"/>
          </a:xfrm>
          <a:prstGeom prst="straightConnector1">
            <a:avLst/>
          </a:prstGeom>
          <a:noFill/>
          <a:ln cap="flat" cmpd="sng" w="38100">
            <a:solidFill>
              <a:srgbClr val="697F8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28" name="Google Shape;628;g208e075f561_5_962"/>
          <p:cNvGrpSpPr/>
          <p:nvPr/>
        </p:nvGrpSpPr>
        <p:grpSpPr>
          <a:xfrm>
            <a:off x="-3233490" y="5979520"/>
            <a:ext cx="6999827" cy="8615172"/>
            <a:chOff x="0" y="0"/>
            <a:chExt cx="9333103" cy="11486896"/>
          </a:xfrm>
        </p:grpSpPr>
        <p:sp>
          <p:nvSpPr>
            <p:cNvPr id="629" name="Google Shape;629;g208e075f561_5_962"/>
            <p:cNvSpPr/>
            <p:nvPr/>
          </p:nvSpPr>
          <p:spPr>
            <a:xfrm>
              <a:off x="0" y="0"/>
              <a:ext cx="9333103" cy="11486896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g208e075f561_5_962"/>
            <p:cNvSpPr/>
            <p:nvPr/>
          </p:nvSpPr>
          <p:spPr>
            <a:xfrm>
              <a:off x="545238" y="671062"/>
              <a:ext cx="8241792" cy="10143744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g208e075f561_5_962"/>
            <p:cNvSpPr/>
            <p:nvPr/>
          </p:nvSpPr>
          <p:spPr>
            <a:xfrm>
              <a:off x="1083502" y="1333541"/>
              <a:ext cx="7165340" cy="881888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2" name="Google Shape;632;g208e075f561_5_962"/>
          <p:cNvSpPr/>
          <p:nvPr/>
        </p:nvSpPr>
        <p:spPr>
          <a:xfrm>
            <a:off x="1490031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208e075f561_5_962"/>
          <p:cNvSpPr/>
          <p:nvPr/>
        </p:nvSpPr>
        <p:spPr>
          <a:xfrm>
            <a:off x="1544236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208e075f561_5_962"/>
          <p:cNvSpPr/>
          <p:nvPr/>
        </p:nvSpPr>
        <p:spPr>
          <a:xfrm>
            <a:off x="1598441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5" name="Google Shape;635;g208e075f561_5_9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4662" y="2597850"/>
            <a:ext cx="7098675" cy="15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 txBox="1"/>
          <p:nvPr/>
        </p:nvSpPr>
        <p:spPr>
          <a:xfrm>
            <a:off x="602425" y="381300"/>
            <a:ext cx="10963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Soluzione proposta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Google Shape;131;p3"/>
          <p:cNvGrpSpPr/>
          <p:nvPr/>
        </p:nvGrpSpPr>
        <p:grpSpPr>
          <a:xfrm>
            <a:off x="-3233490" y="5979520"/>
            <a:ext cx="6999827" cy="8615172"/>
            <a:chOff x="0" y="0"/>
            <a:chExt cx="9333103" cy="11486896"/>
          </a:xfrm>
        </p:grpSpPr>
        <p:sp>
          <p:nvSpPr>
            <p:cNvPr id="132" name="Google Shape;132;p3"/>
            <p:cNvSpPr/>
            <p:nvPr/>
          </p:nvSpPr>
          <p:spPr>
            <a:xfrm>
              <a:off x="0" y="0"/>
              <a:ext cx="9333103" cy="11486896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45238" y="671062"/>
              <a:ext cx="8241792" cy="10143744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083502" y="1333541"/>
              <a:ext cx="7165340" cy="881888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5" name="Google Shape;13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7775" y="8901600"/>
            <a:ext cx="6328673" cy="138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3"/>
          <p:cNvGrpSpPr/>
          <p:nvPr/>
        </p:nvGrpSpPr>
        <p:grpSpPr>
          <a:xfrm>
            <a:off x="12711802" y="-3120094"/>
            <a:ext cx="4304157" cy="5297424"/>
            <a:chOff x="-145" y="-179"/>
            <a:chExt cx="5738876" cy="7063232"/>
          </a:xfrm>
        </p:grpSpPr>
        <p:sp>
          <p:nvSpPr>
            <p:cNvPr id="137" name="Google Shape;137;p3"/>
            <p:cNvSpPr/>
            <p:nvPr/>
          </p:nvSpPr>
          <p:spPr>
            <a:xfrm rot="10800000">
              <a:off x="-145" y="-179"/>
              <a:ext cx="5738876" cy="7063232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38A6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highlight>
                  <a:srgbClr val="697F8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rot="10800000">
              <a:off x="665973" y="819659"/>
              <a:ext cx="4406519" cy="5423408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38A6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highlight>
                  <a:srgbClr val="697F8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rot="10800000">
              <a:off x="334897" y="412181"/>
              <a:ext cx="5068570" cy="623824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38A6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highlight>
                  <a:srgbClr val="697F8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3"/>
          <p:cNvGrpSpPr/>
          <p:nvPr/>
        </p:nvGrpSpPr>
        <p:grpSpPr>
          <a:xfrm>
            <a:off x="2017056" y="2764724"/>
            <a:ext cx="14330122" cy="5138861"/>
            <a:chOff x="3350700" y="6300888"/>
            <a:chExt cx="8500488" cy="2851913"/>
          </a:xfrm>
        </p:grpSpPr>
        <p:sp>
          <p:nvSpPr>
            <p:cNvPr id="141" name="Google Shape;141;p3"/>
            <p:cNvSpPr/>
            <p:nvPr/>
          </p:nvSpPr>
          <p:spPr>
            <a:xfrm>
              <a:off x="3350700" y="6324700"/>
              <a:ext cx="1945800" cy="2828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002F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" name="Google Shape;142;p3"/>
            <p:cNvGrpSpPr/>
            <p:nvPr/>
          </p:nvGrpSpPr>
          <p:grpSpPr>
            <a:xfrm>
              <a:off x="3525895" y="6300888"/>
              <a:ext cx="8325292" cy="2828100"/>
              <a:chOff x="3525895" y="6324700"/>
              <a:chExt cx="8325292" cy="2828100"/>
            </a:xfrm>
          </p:grpSpPr>
          <p:sp>
            <p:nvSpPr>
              <p:cNvPr id="143" name="Google Shape;143;p3"/>
              <p:cNvSpPr/>
              <p:nvPr/>
            </p:nvSpPr>
            <p:spPr>
              <a:xfrm>
                <a:off x="5534050" y="6324700"/>
                <a:ext cx="1945800" cy="28281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19050">
                <a:solidFill>
                  <a:srgbClr val="002F4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7717400" y="6324700"/>
                <a:ext cx="1945800" cy="28281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19050">
                <a:solidFill>
                  <a:srgbClr val="002F4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9900750" y="6324700"/>
                <a:ext cx="1945800" cy="28281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19050">
                <a:solidFill>
                  <a:srgbClr val="002F4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3"/>
              <p:cNvSpPr txBox="1"/>
              <p:nvPr/>
            </p:nvSpPr>
            <p:spPr>
              <a:xfrm>
                <a:off x="3525895" y="8014979"/>
                <a:ext cx="1595400" cy="101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Registrazione</a:t>
                </a:r>
                <a:r>
                  <a:rPr lang="en-US" sz="24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dei pazienti e dei dispositivi di monitoraggio</a:t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7" name="Google Shape;147;p3"/>
              <p:cNvSpPr txBox="1"/>
              <p:nvPr/>
            </p:nvSpPr>
            <p:spPr>
              <a:xfrm>
                <a:off x="5534045" y="7980781"/>
                <a:ext cx="1945800" cy="115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Misurazione dello stato di salute attuale e visualizzazione del </a:t>
                </a:r>
                <a:r>
                  <a:rPr b="1" lang="en-US" sz="22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Fascicolo Sanitario Elettronico</a:t>
                </a:r>
                <a:endParaRPr b="1" sz="2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8" name="Google Shape;148;p3"/>
              <p:cNvSpPr txBox="1"/>
              <p:nvPr/>
            </p:nvSpPr>
            <p:spPr>
              <a:xfrm>
                <a:off x="7720488" y="8056825"/>
                <a:ext cx="1945800" cy="77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Previsione</a:t>
                </a:r>
                <a:r>
                  <a:rPr lang="en-US" sz="24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sul rischio di attacco cardiaco</a:t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9" name="Google Shape;149;p3"/>
              <p:cNvSpPr txBox="1"/>
              <p:nvPr/>
            </p:nvSpPr>
            <p:spPr>
              <a:xfrm>
                <a:off x="9905388" y="7932927"/>
                <a:ext cx="1945800" cy="115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Invio di </a:t>
                </a:r>
                <a:r>
                  <a:rPr b="1" lang="en-US" sz="22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alert</a:t>
                </a:r>
                <a:r>
                  <a:rPr lang="en-US" sz="22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al paziente e al caregiver se i dati misurati superano una soglia di rischio</a:t>
                </a:r>
                <a:endParaRPr sz="2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150" name="Google Shape;150;p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074050" y="6613588"/>
                <a:ext cx="1026350" cy="1026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177125" y="6615461"/>
                <a:ext cx="1026350" cy="1026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" name="Google Shape;152;p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0360475" y="6613588"/>
                <a:ext cx="1026350" cy="1026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810425" y="6613588"/>
                <a:ext cx="1026350" cy="1026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08e075f561_3_12"/>
          <p:cNvSpPr txBox="1"/>
          <p:nvPr/>
        </p:nvSpPr>
        <p:spPr>
          <a:xfrm>
            <a:off x="3273954" y="6406650"/>
            <a:ext cx="140868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t/>
            </a:r>
            <a:endParaRPr sz="8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WBS</a:t>
            </a:r>
            <a:endParaRPr sz="8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cxnSp>
        <p:nvCxnSpPr>
          <p:cNvPr id="641" name="Google Shape;641;g208e075f561_3_12"/>
          <p:cNvCxnSpPr/>
          <p:nvPr/>
        </p:nvCxnSpPr>
        <p:spPr>
          <a:xfrm>
            <a:off x="3273949" y="9462624"/>
            <a:ext cx="13985400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2" name="Google Shape;642;g208e075f561_3_12"/>
          <p:cNvSpPr/>
          <p:nvPr/>
        </p:nvSpPr>
        <p:spPr>
          <a:xfrm>
            <a:off x="124969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208e075f561_3_12"/>
          <p:cNvSpPr/>
          <p:nvPr/>
        </p:nvSpPr>
        <p:spPr>
          <a:xfrm>
            <a:off x="179174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g208e075f561_3_12"/>
          <p:cNvSpPr/>
          <p:nvPr/>
        </p:nvSpPr>
        <p:spPr>
          <a:xfrm>
            <a:off x="233379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g208e075f561_3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50" y="3970975"/>
            <a:ext cx="17831251" cy="23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08e075f561_5_13"/>
          <p:cNvSpPr txBox="1"/>
          <p:nvPr/>
        </p:nvSpPr>
        <p:spPr>
          <a:xfrm>
            <a:off x="3273954" y="6406650"/>
            <a:ext cx="140868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t/>
            </a:r>
            <a:endParaRPr sz="8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WBS</a:t>
            </a:r>
            <a:endParaRPr sz="8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cxnSp>
        <p:nvCxnSpPr>
          <p:cNvPr id="651" name="Google Shape;651;g208e075f561_5_13"/>
          <p:cNvCxnSpPr/>
          <p:nvPr/>
        </p:nvCxnSpPr>
        <p:spPr>
          <a:xfrm>
            <a:off x="3273949" y="9462624"/>
            <a:ext cx="13985400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2" name="Google Shape;652;g208e075f561_5_13"/>
          <p:cNvSpPr/>
          <p:nvPr/>
        </p:nvSpPr>
        <p:spPr>
          <a:xfrm>
            <a:off x="124969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208e075f561_5_13"/>
          <p:cNvSpPr/>
          <p:nvPr/>
        </p:nvSpPr>
        <p:spPr>
          <a:xfrm>
            <a:off x="179174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208e075f561_5_13"/>
          <p:cNvSpPr/>
          <p:nvPr/>
        </p:nvSpPr>
        <p:spPr>
          <a:xfrm>
            <a:off x="233379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g208e075f561_5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775" y="138375"/>
            <a:ext cx="12132451" cy="88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g208e075f561_5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675" y="591039"/>
            <a:ext cx="12438700" cy="91049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1" name="Google Shape;661;g208e075f561_5_33"/>
          <p:cNvSpPr txBox="1"/>
          <p:nvPr/>
        </p:nvSpPr>
        <p:spPr>
          <a:xfrm>
            <a:off x="409200" y="4589388"/>
            <a:ext cx="397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9"/>
              <a:buFont typeface="Arial"/>
              <a:buNone/>
            </a:pPr>
            <a:r>
              <a:rPr lang="en-US" sz="72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Schedule</a:t>
            </a:r>
            <a:endParaRPr b="0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g208e075f561_5_33"/>
          <p:cNvSpPr/>
          <p:nvPr/>
        </p:nvSpPr>
        <p:spPr>
          <a:xfrm>
            <a:off x="16625619" y="13189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g208e075f561_5_33"/>
          <p:cNvSpPr/>
          <p:nvPr/>
        </p:nvSpPr>
        <p:spPr>
          <a:xfrm>
            <a:off x="17167669" y="13189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g208e075f561_5_33"/>
          <p:cNvSpPr/>
          <p:nvPr/>
        </p:nvSpPr>
        <p:spPr>
          <a:xfrm>
            <a:off x="17709719" y="13189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g208e075f561_5_33"/>
          <p:cNvSpPr/>
          <p:nvPr/>
        </p:nvSpPr>
        <p:spPr>
          <a:xfrm>
            <a:off x="4233819" y="89141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g208e075f561_5_33"/>
          <p:cNvSpPr/>
          <p:nvPr/>
        </p:nvSpPr>
        <p:spPr>
          <a:xfrm>
            <a:off x="4775869" y="89141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208e075f561_5_33"/>
          <p:cNvSpPr/>
          <p:nvPr/>
        </p:nvSpPr>
        <p:spPr>
          <a:xfrm>
            <a:off x="5317919" y="89141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4"/>
          <p:cNvSpPr txBox="1"/>
          <p:nvPr/>
        </p:nvSpPr>
        <p:spPr>
          <a:xfrm>
            <a:off x="1028700" y="342900"/>
            <a:ext cx="16230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Distribuzione effort risorse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3" name="Google Shape;673;p24" title="Grafico"/>
          <p:cNvPicPr preferRelativeResize="0"/>
          <p:nvPr/>
        </p:nvPicPr>
        <p:blipFill rotWithShape="1">
          <a:blip r:embed="rId3">
            <a:alphaModFix/>
          </a:blip>
          <a:srcRect b="2807" l="0" r="0" t="2968"/>
          <a:stretch/>
        </p:blipFill>
        <p:spPr>
          <a:xfrm>
            <a:off x="3074925" y="1611600"/>
            <a:ext cx="12138132" cy="8426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08e075f561_3_3"/>
          <p:cNvSpPr txBox="1"/>
          <p:nvPr/>
        </p:nvSpPr>
        <p:spPr>
          <a:xfrm>
            <a:off x="1028700" y="457200"/>
            <a:ext cx="16230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Distribuzione effort risorse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g208e075f561_3_3" title="Gra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00" y="1854600"/>
            <a:ext cx="16851999" cy="65777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680" name="Google Shape;680;g208e075f561_3_3"/>
          <p:cNvGraphicFramePr/>
          <p:nvPr/>
        </p:nvGraphicFramePr>
        <p:xfrm>
          <a:off x="2546588" y="885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{05633039-11FF-46A4-8128-0D6F477F11BB}</a:tableStyleId>
              </a:tblPr>
              <a:tblGrid>
                <a:gridCol w="3033225"/>
                <a:gridCol w="1693600"/>
                <a:gridCol w="1693600"/>
                <a:gridCol w="1693600"/>
                <a:gridCol w="1693600"/>
                <a:gridCol w="1693600"/>
                <a:gridCol w="1693600"/>
              </a:tblGrid>
              <a:tr h="42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Todisco</a:t>
                      </a:r>
                      <a:endParaRPr b="1" sz="2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Zoccola</a:t>
                      </a:r>
                      <a:endParaRPr b="1" sz="2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Arnone</a:t>
                      </a:r>
                      <a:endParaRPr b="1" sz="2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Venditto</a:t>
                      </a:r>
                      <a:endParaRPr b="1" sz="2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Cicalese</a:t>
                      </a:r>
                      <a:endParaRPr b="1" sz="2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Valletta</a:t>
                      </a:r>
                      <a:endParaRPr b="1" sz="2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</a:tr>
              <a:tr h="423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Implementation</a:t>
                      </a:r>
                      <a:endParaRPr b="1" sz="2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16,9h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16h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12,25h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14,5h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14,5h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14,75h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3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Testing</a:t>
                      </a:r>
                      <a:endParaRPr b="1" sz="2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1,85h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1,6h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1,6h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1,85h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1,85h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1,85h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08e075f561_5_60"/>
          <p:cNvSpPr txBox="1"/>
          <p:nvPr/>
        </p:nvSpPr>
        <p:spPr>
          <a:xfrm>
            <a:off x="3273954" y="6406650"/>
            <a:ext cx="140868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t/>
            </a:r>
            <a:endParaRPr sz="8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Cost Management</a:t>
            </a:r>
            <a:endParaRPr sz="8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cxnSp>
        <p:nvCxnSpPr>
          <p:cNvPr id="686" name="Google Shape;686;g208e075f561_5_60"/>
          <p:cNvCxnSpPr/>
          <p:nvPr/>
        </p:nvCxnSpPr>
        <p:spPr>
          <a:xfrm>
            <a:off x="3273949" y="9462624"/>
            <a:ext cx="13985400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7" name="Google Shape;687;g208e075f561_5_60"/>
          <p:cNvSpPr/>
          <p:nvPr/>
        </p:nvSpPr>
        <p:spPr>
          <a:xfrm>
            <a:off x="124969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g208e075f561_5_60"/>
          <p:cNvSpPr/>
          <p:nvPr/>
        </p:nvSpPr>
        <p:spPr>
          <a:xfrm>
            <a:off x="179174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g208e075f561_5_60"/>
          <p:cNvSpPr/>
          <p:nvPr/>
        </p:nvSpPr>
        <p:spPr>
          <a:xfrm>
            <a:off x="233379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0" name="Google Shape;690;g208e075f561_5_60" title="Gra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25" y="982863"/>
            <a:ext cx="10124151" cy="62667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1" name="Google Shape;691;g208e075f561_5_60" title="Gra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577" y="982875"/>
            <a:ext cx="7261601" cy="4494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" name="Google Shape;696;g208e075f561_5_174"/>
          <p:cNvGraphicFramePr/>
          <p:nvPr/>
        </p:nvGraphicFramePr>
        <p:xfrm>
          <a:off x="1590825" y="23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{BF4472C0-DEF5-4B78-95A5-9E3453446BE1}</a:tableStyleId>
              </a:tblPr>
              <a:tblGrid>
                <a:gridCol w="2574175"/>
                <a:gridCol w="2898550"/>
              </a:tblGrid>
              <a:tr h="58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Tecnici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Management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Persona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Prodotto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7" name="Google Shape;697;g208e075f561_5_174"/>
          <p:cNvSpPr txBox="1"/>
          <p:nvPr/>
        </p:nvSpPr>
        <p:spPr>
          <a:xfrm>
            <a:off x="10443559" y="378689"/>
            <a:ext cx="735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Risk Management</a:t>
            </a:r>
            <a:endParaRPr sz="6000"/>
          </a:p>
        </p:txBody>
      </p:sp>
      <p:sp>
        <p:nvSpPr>
          <p:cNvPr id="698" name="Google Shape;698;g208e075f561_5_174"/>
          <p:cNvSpPr/>
          <p:nvPr/>
        </p:nvSpPr>
        <p:spPr>
          <a:xfrm>
            <a:off x="3679832" y="801592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208e075f561_5_174"/>
          <p:cNvSpPr/>
          <p:nvPr/>
        </p:nvSpPr>
        <p:spPr>
          <a:xfrm>
            <a:off x="1070207" y="80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208e075f561_5_174"/>
          <p:cNvSpPr/>
          <p:nvPr/>
        </p:nvSpPr>
        <p:spPr>
          <a:xfrm>
            <a:off x="3679832" y="2358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208e075f561_5_174"/>
          <p:cNvSpPr/>
          <p:nvPr/>
        </p:nvSpPr>
        <p:spPr>
          <a:xfrm>
            <a:off x="1070207" y="235792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208e075f561_5_174"/>
          <p:cNvSpPr/>
          <p:nvPr/>
        </p:nvSpPr>
        <p:spPr>
          <a:xfrm>
            <a:off x="5291401" y="8694058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208e075f561_5_174"/>
          <p:cNvSpPr/>
          <p:nvPr/>
        </p:nvSpPr>
        <p:spPr>
          <a:xfrm>
            <a:off x="2902499" y="7125783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208e075f561_5_174"/>
          <p:cNvSpPr/>
          <p:nvPr/>
        </p:nvSpPr>
        <p:spPr>
          <a:xfrm>
            <a:off x="5291401" y="7125783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208e075f561_5_174"/>
          <p:cNvSpPr/>
          <p:nvPr/>
        </p:nvSpPr>
        <p:spPr>
          <a:xfrm>
            <a:off x="7680303" y="7125783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208e075f561_5_174"/>
          <p:cNvSpPr/>
          <p:nvPr/>
        </p:nvSpPr>
        <p:spPr>
          <a:xfrm>
            <a:off x="10069205" y="7125783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208e075f561_5_174"/>
          <p:cNvSpPr/>
          <p:nvPr/>
        </p:nvSpPr>
        <p:spPr>
          <a:xfrm>
            <a:off x="2902499" y="6341657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208e075f561_5_174"/>
          <p:cNvSpPr/>
          <p:nvPr/>
        </p:nvSpPr>
        <p:spPr>
          <a:xfrm>
            <a:off x="5291401" y="6341657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208e075f561_5_174"/>
          <p:cNvSpPr/>
          <p:nvPr/>
        </p:nvSpPr>
        <p:spPr>
          <a:xfrm>
            <a:off x="7680303" y="6341657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208e075f561_5_174"/>
          <p:cNvSpPr/>
          <p:nvPr/>
        </p:nvSpPr>
        <p:spPr>
          <a:xfrm>
            <a:off x="10069205" y="6341657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208e075f561_5_174"/>
          <p:cNvSpPr/>
          <p:nvPr/>
        </p:nvSpPr>
        <p:spPr>
          <a:xfrm>
            <a:off x="2902499" y="2700800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208e075f561_5_174"/>
          <p:cNvSpPr/>
          <p:nvPr/>
        </p:nvSpPr>
        <p:spPr>
          <a:xfrm>
            <a:off x="5291401" y="2700800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208e075f561_5_174"/>
          <p:cNvSpPr/>
          <p:nvPr/>
        </p:nvSpPr>
        <p:spPr>
          <a:xfrm>
            <a:off x="7680303" y="2700800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208e075f561_5_174"/>
          <p:cNvSpPr/>
          <p:nvPr/>
        </p:nvSpPr>
        <p:spPr>
          <a:xfrm>
            <a:off x="10069205" y="2700800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208e075f561_5_174"/>
          <p:cNvSpPr/>
          <p:nvPr/>
        </p:nvSpPr>
        <p:spPr>
          <a:xfrm>
            <a:off x="2902499" y="4059206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208e075f561_5_174"/>
          <p:cNvSpPr/>
          <p:nvPr/>
        </p:nvSpPr>
        <p:spPr>
          <a:xfrm>
            <a:off x="5291401" y="4059206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208e075f561_5_174"/>
          <p:cNvSpPr/>
          <p:nvPr/>
        </p:nvSpPr>
        <p:spPr>
          <a:xfrm>
            <a:off x="7680303" y="4059206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208e075f561_5_174"/>
          <p:cNvSpPr/>
          <p:nvPr/>
        </p:nvSpPr>
        <p:spPr>
          <a:xfrm>
            <a:off x="10069205" y="4059206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208e075f561_5_174"/>
          <p:cNvSpPr/>
          <p:nvPr/>
        </p:nvSpPr>
        <p:spPr>
          <a:xfrm>
            <a:off x="2902499" y="4773383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208e075f561_5_174"/>
          <p:cNvSpPr/>
          <p:nvPr/>
        </p:nvSpPr>
        <p:spPr>
          <a:xfrm>
            <a:off x="5291401" y="4773383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208e075f561_5_174"/>
          <p:cNvSpPr/>
          <p:nvPr/>
        </p:nvSpPr>
        <p:spPr>
          <a:xfrm>
            <a:off x="7680303" y="4773383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208e075f561_5_174"/>
          <p:cNvSpPr/>
          <p:nvPr/>
        </p:nvSpPr>
        <p:spPr>
          <a:xfrm>
            <a:off x="10069205" y="4773383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208e075f561_5_174"/>
          <p:cNvSpPr/>
          <p:nvPr/>
        </p:nvSpPr>
        <p:spPr>
          <a:xfrm>
            <a:off x="2902499" y="5557520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208e075f561_5_174"/>
          <p:cNvSpPr/>
          <p:nvPr/>
        </p:nvSpPr>
        <p:spPr>
          <a:xfrm>
            <a:off x="5291401" y="5557520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208e075f561_5_174"/>
          <p:cNvSpPr/>
          <p:nvPr/>
        </p:nvSpPr>
        <p:spPr>
          <a:xfrm>
            <a:off x="7680303" y="5557520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208e075f561_5_174"/>
          <p:cNvSpPr/>
          <p:nvPr/>
        </p:nvSpPr>
        <p:spPr>
          <a:xfrm>
            <a:off x="10069205" y="5557520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208e075f561_5_174"/>
          <p:cNvSpPr/>
          <p:nvPr/>
        </p:nvSpPr>
        <p:spPr>
          <a:xfrm>
            <a:off x="2902499" y="7909920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208e075f561_5_174"/>
          <p:cNvSpPr/>
          <p:nvPr/>
        </p:nvSpPr>
        <p:spPr>
          <a:xfrm>
            <a:off x="5291401" y="7909920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208e075f561_5_174"/>
          <p:cNvSpPr/>
          <p:nvPr/>
        </p:nvSpPr>
        <p:spPr>
          <a:xfrm>
            <a:off x="7680303" y="7909920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208e075f561_5_174"/>
          <p:cNvSpPr/>
          <p:nvPr/>
        </p:nvSpPr>
        <p:spPr>
          <a:xfrm>
            <a:off x="2902499" y="3345029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208e075f561_5_174"/>
          <p:cNvSpPr/>
          <p:nvPr/>
        </p:nvSpPr>
        <p:spPr>
          <a:xfrm>
            <a:off x="5291401" y="3345029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208e075f561_5_174"/>
          <p:cNvSpPr/>
          <p:nvPr/>
        </p:nvSpPr>
        <p:spPr>
          <a:xfrm>
            <a:off x="7680303" y="3345029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208e075f561_5_174"/>
          <p:cNvSpPr/>
          <p:nvPr/>
        </p:nvSpPr>
        <p:spPr>
          <a:xfrm>
            <a:off x="10069205" y="3345029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4" name="Google Shape;734;g208e075f561_5_174"/>
          <p:cNvCxnSpPr/>
          <p:nvPr/>
        </p:nvCxnSpPr>
        <p:spPr>
          <a:xfrm>
            <a:off x="3097050" y="2890525"/>
            <a:ext cx="2416200" cy="0"/>
          </a:xfrm>
          <a:prstGeom prst="straightConnector1">
            <a:avLst/>
          </a:prstGeom>
          <a:noFill/>
          <a:ln cap="flat" cmpd="sng" w="76200">
            <a:solidFill>
              <a:srgbClr val="D9514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g208e075f561_5_174"/>
          <p:cNvCxnSpPr/>
          <p:nvPr/>
        </p:nvCxnSpPr>
        <p:spPr>
          <a:xfrm>
            <a:off x="3097050" y="3557275"/>
            <a:ext cx="2391300" cy="2990700"/>
          </a:xfrm>
          <a:prstGeom prst="straightConnector1">
            <a:avLst/>
          </a:prstGeom>
          <a:noFill/>
          <a:ln cap="flat" cmpd="sng" w="76200">
            <a:solidFill>
              <a:srgbClr val="D9514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g208e075f561_5_174"/>
          <p:cNvCxnSpPr/>
          <p:nvPr/>
        </p:nvCxnSpPr>
        <p:spPr>
          <a:xfrm flipH="1" rot="10800000">
            <a:off x="3089175" y="4964100"/>
            <a:ext cx="2390700" cy="790500"/>
          </a:xfrm>
          <a:prstGeom prst="straightConnector1">
            <a:avLst/>
          </a:prstGeom>
          <a:noFill/>
          <a:ln cap="flat" cmpd="sng" w="76200">
            <a:solidFill>
              <a:srgbClr val="697F8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g208e075f561_5_174"/>
          <p:cNvCxnSpPr/>
          <p:nvPr/>
        </p:nvCxnSpPr>
        <p:spPr>
          <a:xfrm>
            <a:off x="3089175" y="4259175"/>
            <a:ext cx="2390700" cy="1495500"/>
          </a:xfrm>
          <a:prstGeom prst="straightConnector1">
            <a:avLst/>
          </a:prstGeom>
          <a:noFill/>
          <a:ln cap="flat" cmpd="sng" w="76200">
            <a:solidFill>
              <a:srgbClr val="38A6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g208e075f561_5_174"/>
          <p:cNvCxnSpPr/>
          <p:nvPr/>
        </p:nvCxnSpPr>
        <p:spPr>
          <a:xfrm>
            <a:off x="3089175" y="7316700"/>
            <a:ext cx="2390700" cy="781200"/>
          </a:xfrm>
          <a:prstGeom prst="straightConnector1">
            <a:avLst/>
          </a:prstGeom>
          <a:noFill/>
          <a:ln cap="flat" cmpd="sng" w="76200">
            <a:solidFill>
              <a:srgbClr val="38A6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g208e075f561_5_174"/>
          <p:cNvCxnSpPr/>
          <p:nvPr/>
        </p:nvCxnSpPr>
        <p:spPr>
          <a:xfrm flipH="1" rot="10800000">
            <a:off x="3089175" y="4259250"/>
            <a:ext cx="2400300" cy="714300"/>
          </a:xfrm>
          <a:prstGeom prst="straightConnector1">
            <a:avLst/>
          </a:prstGeom>
          <a:noFill/>
          <a:ln cap="flat" cmpd="sng" w="76200">
            <a:solidFill>
              <a:srgbClr val="38A6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g208e075f561_5_174"/>
          <p:cNvCxnSpPr/>
          <p:nvPr/>
        </p:nvCxnSpPr>
        <p:spPr>
          <a:xfrm>
            <a:off x="3089175" y="6554700"/>
            <a:ext cx="2409900" cy="771600"/>
          </a:xfrm>
          <a:prstGeom prst="straightConnector1">
            <a:avLst/>
          </a:prstGeom>
          <a:noFill/>
          <a:ln cap="flat" cmpd="sng" w="76200">
            <a:solidFill>
              <a:srgbClr val="38A6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g208e075f561_5_174"/>
          <p:cNvCxnSpPr/>
          <p:nvPr/>
        </p:nvCxnSpPr>
        <p:spPr>
          <a:xfrm>
            <a:off x="3079650" y="8097750"/>
            <a:ext cx="2409900" cy="7812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2" name="Google Shape;742;g208e075f561_5_174"/>
          <p:cNvCxnSpPr/>
          <p:nvPr/>
        </p:nvCxnSpPr>
        <p:spPr>
          <a:xfrm flipH="1">
            <a:off x="5479800" y="4973550"/>
            <a:ext cx="2381400" cy="39339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3" name="Google Shape;743;g208e075f561_5_174"/>
          <p:cNvCxnSpPr/>
          <p:nvPr/>
        </p:nvCxnSpPr>
        <p:spPr>
          <a:xfrm flipH="1">
            <a:off x="5489550" y="3554325"/>
            <a:ext cx="2390700" cy="2190900"/>
          </a:xfrm>
          <a:prstGeom prst="straightConnector1">
            <a:avLst/>
          </a:prstGeom>
          <a:noFill/>
          <a:ln cap="flat" cmpd="sng" w="76200">
            <a:solidFill>
              <a:srgbClr val="38A6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4" name="Google Shape;744;g208e075f561_5_174"/>
          <p:cNvCxnSpPr/>
          <p:nvPr/>
        </p:nvCxnSpPr>
        <p:spPr>
          <a:xfrm>
            <a:off x="5479950" y="8116800"/>
            <a:ext cx="2400300" cy="0"/>
          </a:xfrm>
          <a:prstGeom prst="straightConnector1">
            <a:avLst/>
          </a:prstGeom>
          <a:noFill/>
          <a:ln cap="flat" cmpd="sng" w="76200">
            <a:solidFill>
              <a:srgbClr val="38A6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5" name="Google Shape;745;g208e075f561_5_174"/>
          <p:cNvCxnSpPr/>
          <p:nvPr/>
        </p:nvCxnSpPr>
        <p:spPr>
          <a:xfrm>
            <a:off x="5468513" y="4257775"/>
            <a:ext cx="2392800" cy="2287500"/>
          </a:xfrm>
          <a:prstGeom prst="straightConnector1">
            <a:avLst/>
          </a:prstGeom>
          <a:noFill/>
          <a:ln cap="flat" cmpd="sng" w="76200">
            <a:solidFill>
              <a:srgbClr val="38A6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Google Shape;746;g208e075f561_5_174"/>
          <p:cNvCxnSpPr/>
          <p:nvPr/>
        </p:nvCxnSpPr>
        <p:spPr>
          <a:xfrm>
            <a:off x="5484750" y="7326225"/>
            <a:ext cx="2400300" cy="0"/>
          </a:xfrm>
          <a:prstGeom prst="straightConnector1">
            <a:avLst/>
          </a:prstGeom>
          <a:noFill/>
          <a:ln cap="flat" cmpd="sng" w="76200">
            <a:solidFill>
              <a:srgbClr val="38A6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g208e075f561_5_174"/>
          <p:cNvCxnSpPr/>
          <p:nvPr/>
        </p:nvCxnSpPr>
        <p:spPr>
          <a:xfrm flipH="1" rot="10800000">
            <a:off x="5479950" y="4259175"/>
            <a:ext cx="2400300" cy="723900"/>
          </a:xfrm>
          <a:prstGeom prst="straightConnector1">
            <a:avLst/>
          </a:prstGeom>
          <a:noFill/>
          <a:ln cap="flat" cmpd="sng" w="76200">
            <a:solidFill>
              <a:srgbClr val="697F8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Google Shape;748;g208e075f561_5_174"/>
          <p:cNvCxnSpPr/>
          <p:nvPr/>
        </p:nvCxnSpPr>
        <p:spPr>
          <a:xfrm>
            <a:off x="5479950" y="2887575"/>
            <a:ext cx="2381400" cy="2867100"/>
          </a:xfrm>
          <a:prstGeom prst="straightConnector1">
            <a:avLst/>
          </a:prstGeom>
          <a:noFill/>
          <a:ln cap="flat" cmpd="sng" w="76200">
            <a:solidFill>
              <a:srgbClr val="D9514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" name="Google Shape;749;g208e075f561_5_174"/>
          <p:cNvCxnSpPr/>
          <p:nvPr/>
        </p:nvCxnSpPr>
        <p:spPr>
          <a:xfrm flipH="1">
            <a:off x="5489475" y="6535650"/>
            <a:ext cx="838200" cy="9900"/>
          </a:xfrm>
          <a:prstGeom prst="straightConnector1">
            <a:avLst/>
          </a:prstGeom>
          <a:noFill/>
          <a:ln cap="flat" cmpd="sng" w="76200">
            <a:solidFill>
              <a:srgbClr val="D9514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" name="Google Shape;750;g208e075f561_5_174"/>
          <p:cNvCxnSpPr/>
          <p:nvPr/>
        </p:nvCxnSpPr>
        <p:spPr>
          <a:xfrm rot="10800000">
            <a:off x="5468475" y="3540900"/>
            <a:ext cx="859200" cy="3900"/>
          </a:xfrm>
          <a:prstGeom prst="straightConnector1">
            <a:avLst/>
          </a:prstGeom>
          <a:noFill/>
          <a:ln cap="flat" cmpd="sng" w="76200">
            <a:solidFill>
              <a:srgbClr val="38A69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1" name="Google Shape;751;g208e075f561_5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175" y="6202950"/>
            <a:ext cx="532925" cy="5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g208e075f561_5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175" y="3206288"/>
            <a:ext cx="532925" cy="53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3" name="Google Shape;753;g208e075f561_5_174"/>
          <p:cNvCxnSpPr/>
          <p:nvPr/>
        </p:nvCxnSpPr>
        <p:spPr>
          <a:xfrm rot="10800000">
            <a:off x="7885050" y="2896688"/>
            <a:ext cx="859200" cy="3900"/>
          </a:xfrm>
          <a:prstGeom prst="straightConnector1">
            <a:avLst/>
          </a:prstGeom>
          <a:noFill/>
          <a:ln cap="flat" cmpd="sng" w="76200">
            <a:solidFill>
              <a:srgbClr val="697F8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4" name="Google Shape;754;g208e075f561_5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750" y="2562075"/>
            <a:ext cx="532925" cy="53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5" name="Google Shape;755;g208e075f561_5_174"/>
          <p:cNvCxnSpPr/>
          <p:nvPr/>
        </p:nvCxnSpPr>
        <p:spPr>
          <a:xfrm flipH="1">
            <a:off x="7861275" y="2897100"/>
            <a:ext cx="2390700" cy="20766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" name="Google Shape;756;g208e075f561_5_174"/>
          <p:cNvCxnSpPr/>
          <p:nvPr/>
        </p:nvCxnSpPr>
        <p:spPr>
          <a:xfrm rot="10800000">
            <a:off x="7861275" y="3544800"/>
            <a:ext cx="2390700" cy="0"/>
          </a:xfrm>
          <a:prstGeom prst="straightConnector1">
            <a:avLst/>
          </a:prstGeom>
          <a:noFill/>
          <a:ln cap="flat" cmpd="sng" w="76200">
            <a:solidFill>
              <a:srgbClr val="38A6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" name="Google Shape;757;g208e075f561_5_174"/>
          <p:cNvCxnSpPr/>
          <p:nvPr/>
        </p:nvCxnSpPr>
        <p:spPr>
          <a:xfrm flipH="1" rot="10800000">
            <a:off x="7861200" y="7326000"/>
            <a:ext cx="2391000" cy="790800"/>
          </a:xfrm>
          <a:prstGeom prst="straightConnector1">
            <a:avLst/>
          </a:prstGeom>
          <a:noFill/>
          <a:ln cap="flat" cmpd="sng" w="76200">
            <a:solidFill>
              <a:srgbClr val="38A6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g208e075f561_5_174"/>
          <p:cNvCxnSpPr/>
          <p:nvPr/>
        </p:nvCxnSpPr>
        <p:spPr>
          <a:xfrm flipH="1" rot="10800000">
            <a:off x="7875775" y="4255825"/>
            <a:ext cx="2390700" cy="2286000"/>
          </a:xfrm>
          <a:prstGeom prst="straightConnector1">
            <a:avLst/>
          </a:prstGeom>
          <a:noFill/>
          <a:ln cap="flat" cmpd="sng" w="76200">
            <a:solidFill>
              <a:srgbClr val="38A6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g208e075f561_5_174"/>
          <p:cNvCxnSpPr/>
          <p:nvPr/>
        </p:nvCxnSpPr>
        <p:spPr>
          <a:xfrm flipH="1" rot="10800000">
            <a:off x="7857263" y="6535425"/>
            <a:ext cx="2391000" cy="790800"/>
          </a:xfrm>
          <a:prstGeom prst="straightConnector1">
            <a:avLst/>
          </a:prstGeom>
          <a:noFill/>
          <a:ln cap="flat" cmpd="sng" w="76200">
            <a:solidFill>
              <a:srgbClr val="38A6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g208e075f561_5_174"/>
          <p:cNvCxnSpPr/>
          <p:nvPr/>
        </p:nvCxnSpPr>
        <p:spPr>
          <a:xfrm rot="10800000">
            <a:off x="7875850" y="4255975"/>
            <a:ext cx="2390700" cy="1504800"/>
          </a:xfrm>
          <a:prstGeom prst="straightConnector1">
            <a:avLst/>
          </a:prstGeom>
          <a:noFill/>
          <a:ln cap="flat" cmpd="sng" w="76200">
            <a:solidFill>
              <a:srgbClr val="697F8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g208e075f561_5_174"/>
          <p:cNvCxnSpPr/>
          <p:nvPr/>
        </p:nvCxnSpPr>
        <p:spPr>
          <a:xfrm flipH="1">
            <a:off x="7866250" y="4970200"/>
            <a:ext cx="2400300" cy="780900"/>
          </a:xfrm>
          <a:prstGeom prst="straightConnector1">
            <a:avLst/>
          </a:prstGeom>
          <a:noFill/>
          <a:ln cap="flat" cmpd="sng" w="76200">
            <a:solidFill>
              <a:srgbClr val="D9514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g208e075f561_5_174"/>
          <p:cNvSpPr/>
          <p:nvPr/>
        </p:nvSpPr>
        <p:spPr>
          <a:xfrm>
            <a:off x="14847007" y="7125783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208e075f561_5_174"/>
          <p:cNvSpPr/>
          <p:nvPr/>
        </p:nvSpPr>
        <p:spPr>
          <a:xfrm>
            <a:off x="14847007" y="6341657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208e075f561_5_174"/>
          <p:cNvSpPr/>
          <p:nvPr/>
        </p:nvSpPr>
        <p:spPr>
          <a:xfrm>
            <a:off x="14847007" y="2700800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208e075f561_5_174"/>
          <p:cNvSpPr/>
          <p:nvPr/>
        </p:nvSpPr>
        <p:spPr>
          <a:xfrm>
            <a:off x="14847007" y="4059206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208e075f561_5_174"/>
          <p:cNvSpPr/>
          <p:nvPr/>
        </p:nvSpPr>
        <p:spPr>
          <a:xfrm>
            <a:off x="14847007" y="4773383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208e075f561_5_174"/>
          <p:cNvSpPr/>
          <p:nvPr/>
        </p:nvSpPr>
        <p:spPr>
          <a:xfrm>
            <a:off x="14847007" y="5557520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208e075f561_5_174"/>
          <p:cNvSpPr/>
          <p:nvPr/>
        </p:nvSpPr>
        <p:spPr>
          <a:xfrm>
            <a:off x="14847007" y="7909920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208e075f561_5_174"/>
          <p:cNvSpPr/>
          <p:nvPr/>
        </p:nvSpPr>
        <p:spPr>
          <a:xfrm>
            <a:off x="14847007" y="3345029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208e075f561_5_174"/>
          <p:cNvSpPr/>
          <p:nvPr/>
        </p:nvSpPr>
        <p:spPr>
          <a:xfrm>
            <a:off x="12458109" y="7125783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208e075f561_5_174"/>
          <p:cNvSpPr/>
          <p:nvPr/>
        </p:nvSpPr>
        <p:spPr>
          <a:xfrm>
            <a:off x="12458109" y="6341657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208e075f561_5_174"/>
          <p:cNvSpPr/>
          <p:nvPr/>
        </p:nvSpPr>
        <p:spPr>
          <a:xfrm>
            <a:off x="12458109" y="2700800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208e075f561_5_174"/>
          <p:cNvSpPr/>
          <p:nvPr/>
        </p:nvSpPr>
        <p:spPr>
          <a:xfrm>
            <a:off x="12458109" y="4059206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208e075f561_5_174"/>
          <p:cNvSpPr/>
          <p:nvPr/>
        </p:nvSpPr>
        <p:spPr>
          <a:xfrm>
            <a:off x="12458109" y="4773383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208e075f561_5_174"/>
          <p:cNvSpPr/>
          <p:nvPr/>
        </p:nvSpPr>
        <p:spPr>
          <a:xfrm>
            <a:off x="12458109" y="5557520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208e075f561_5_174"/>
          <p:cNvSpPr/>
          <p:nvPr/>
        </p:nvSpPr>
        <p:spPr>
          <a:xfrm>
            <a:off x="12458109" y="7909920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208e075f561_5_174"/>
          <p:cNvSpPr/>
          <p:nvPr/>
        </p:nvSpPr>
        <p:spPr>
          <a:xfrm>
            <a:off x="12458109" y="3345029"/>
            <a:ext cx="356036" cy="39420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8" name="Google Shape;778;g208e075f561_5_174"/>
          <p:cNvCxnSpPr/>
          <p:nvPr/>
        </p:nvCxnSpPr>
        <p:spPr>
          <a:xfrm rot="10800000">
            <a:off x="10246325" y="3554325"/>
            <a:ext cx="2390700" cy="0"/>
          </a:xfrm>
          <a:prstGeom prst="straightConnector1">
            <a:avLst/>
          </a:prstGeom>
          <a:noFill/>
          <a:ln cap="flat" cmpd="sng" w="76200">
            <a:solidFill>
              <a:srgbClr val="38A6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g208e075f561_5_174"/>
          <p:cNvCxnSpPr/>
          <p:nvPr/>
        </p:nvCxnSpPr>
        <p:spPr>
          <a:xfrm rot="10800000">
            <a:off x="10246325" y="2897100"/>
            <a:ext cx="23907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g208e075f561_5_174"/>
          <p:cNvCxnSpPr/>
          <p:nvPr/>
        </p:nvCxnSpPr>
        <p:spPr>
          <a:xfrm>
            <a:off x="10281038" y="4259763"/>
            <a:ext cx="2392800" cy="2287500"/>
          </a:xfrm>
          <a:prstGeom prst="straightConnector1">
            <a:avLst/>
          </a:prstGeom>
          <a:noFill/>
          <a:ln cap="flat" cmpd="sng" w="76200">
            <a:solidFill>
              <a:srgbClr val="38A6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g208e075f561_5_174"/>
          <p:cNvCxnSpPr/>
          <p:nvPr/>
        </p:nvCxnSpPr>
        <p:spPr>
          <a:xfrm>
            <a:off x="10257025" y="7326225"/>
            <a:ext cx="2390700" cy="790500"/>
          </a:xfrm>
          <a:prstGeom prst="straightConnector1">
            <a:avLst/>
          </a:prstGeom>
          <a:noFill/>
          <a:ln cap="flat" cmpd="sng" w="76200">
            <a:solidFill>
              <a:srgbClr val="38A6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g208e075f561_5_174"/>
          <p:cNvCxnSpPr/>
          <p:nvPr/>
        </p:nvCxnSpPr>
        <p:spPr>
          <a:xfrm>
            <a:off x="10246325" y="6535575"/>
            <a:ext cx="2390700" cy="790500"/>
          </a:xfrm>
          <a:prstGeom prst="straightConnector1">
            <a:avLst/>
          </a:prstGeom>
          <a:noFill/>
          <a:ln cap="flat" cmpd="sng" w="76200">
            <a:solidFill>
              <a:srgbClr val="38A6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g208e075f561_5_174"/>
          <p:cNvCxnSpPr/>
          <p:nvPr/>
        </p:nvCxnSpPr>
        <p:spPr>
          <a:xfrm rot="10800000">
            <a:off x="10246325" y="5764125"/>
            <a:ext cx="2390700" cy="0"/>
          </a:xfrm>
          <a:prstGeom prst="straightConnector1">
            <a:avLst/>
          </a:prstGeom>
          <a:noFill/>
          <a:ln cap="flat" cmpd="sng" w="76200">
            <a:solidFill>
              <a:srgbClr val="697F8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g208e075f561_5_174"/>
          <p:cNvCxnSpPr/>
          <p:nvPr/>
        </p:nvCxnSpPr>
        <p:spPr>
          <a:xfrm rot="10800000">
            <a:off x="10246325" y="4973550"/>
            <a:ext cx="2390700" cy="0"/>
          </a:xfrm>
          <a:prstGeom prst="straightConnector1">
            <a:avLst/>
          </a:prstGeom>
          <a:noFill/>
          <a:ln cap="flat" cmpd="sng" w="76200">
            <a:solidFill>
              <a:srgbClr val="D9514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g208e075f561_5_174"/>
          <p:cNvCxnSpPr/>
          <p:nvPr/>
        </p:nvCxnSpPr>
        <p:spPr>
          <a:xfrm rot="10800000">
            <a:off x="12637075" y="2878125"/>
            <a:ext cx="2401500" cy="6762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g208e075f561_5_174"/>
          <p:cNvCxnSpPr/>
          <p:nvPr/>
        </p:nvCxnSpPr>
        <p:spPr>
          <a:xfrm>
            <a:off x="12652913" y="3506013"/>
            <a:ext cx="2395200" cy="762600"/>
          </a:xfrm>
          <a:prstGeom prst="straightConnector1">
            <a:avLst/>
          </a:prstGeom>
          <a:noFill/>
          <a:ln cap="flat" cmpd="sng" w="76200">
            <a:solidFill>
              <a:srgbClr val="38A6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g208e075f561_5_174"/>
          <p:cNvCxnSpPr/>
          <p:nvPr/>
        </p:nvCxnSpPr>
        <p:spPr>
          <a:xfrm rot="10800000">
            <a:off x="12614200" y="4232000"/>
            <a:ext cx="859200" cy="3900"/>
          </a:xfrm>
          <a:prstGeom prst="straightConnector1">
            <a:avLst/>
          </a:prstGeom>
          <a:noFill/>
          <a:ln cap="flat" cmpd="sng" w="76200">
            <a:solidFill>
              <a:srgbClr val="38A69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8" name="Google Shape;788;g208e075f561_5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6900" y="3897388"/>
            <a:ext cx="532925" cy="53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9" name="Google Shape;789;g208e075f561_5_174"/>
          <p:cNvCxnSpPr/>
          <p:nvPr/>
        </p:nvCxnSpPr>
        <p:spPr>
          <a:xfrm rot="10800000">
            <a:off x="12614200" y="4970488"/>
            <a:ext cx="2390700" cy="0"/>
          </a:xfrm>
          <a:prstGeom prst="straightConnector1">
            <a:avLst/>
          </a:prstGeom>
          <a:noFill/>
          <a:ln cap="flat" cmpd="sng" w="76200">
            <a:solidFill>
              <a:srgbClr val="D9514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g208e075f561_5_174"/>
          <p:cNvCxnSpPr/>
          <p:nvPr/>
        </p:nvCxnSpPr>
        <p:spPr>
          <a:xfrm rot="10800000">
            <a:off x="12649550" y="5760625"/>
            <a:ext cx="2390700" cy="781200"/>
          </a:xfrm>
          <a:prstGeom prst="straightConnector1">
            <a:avLst/>
          </a:prstGeom>
          <a:noFill/>
          <a:ln cap="flat" cmpd="sng" w="76200">
            <a:solidFill>
              <a:srgbClr val="697F8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g208e075f561_5_174"/>
          <p:cNvCxnSpPr/>
          <p:nvPr/>
        </p:nvCxnSpPr>
        <p:spPr>
          <a:xfrm rot="10800000">
            <a:off x="12652550" y="7335750"/>
            <a:ext cx="2390700" cy="0"/>
          </a:xfrm>
          <a:prstGeom prst="straightConnector1">
            <a:avLst/>
          </a:prstGeom>
          <a:noFill/>
          <a:ln cap="flat" cmpd="sng" w="76200">
            <a:solidFill>
              <a:srgbClr val="38A6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2" name="Google Shape;792;g208e075f561_5_174"/>
          <p:cNvCxnSpPr/>
          <p:nvPr/>
        </p:nvCxnSpPr>
        <p:spPr>
          <a:xfrm flipH="1">
            <a:off x="12649550" y="5751250"/>
            <a:ext cx="2390700" cy="790800"/>
          </a:xfrm>
          <a:prstGeom prst="straightConnector1">
            <a:avLst/>
          </a:prstGeom>
          <a:noFill/>
          <a:ln cap="flat" cmpd="sng" w="76200">
            <a:solidFill>
              <a:srgbClr val="38A6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g208e075f561_5_174"/>
          <p:cNvCxnSpPr/>
          <p:nvPr/>
        </p:nvCxnSpPr>
        <p:spPr>
          <a:xfrm rot="10800000">
            <a:off x="12655175" y="8116800"/>
            <a:ext cx="2390700" cy="0"/>
          </a:xfrm>
          <a:prstGeom prst="straightConnector1">
            <a:avLst/>
          </a:prstGeom>
          <a:noFill/>
          <a:ln cap="flat" cmpd="sng" w="76200">
            <a:solidFill>
              <a:srgbClr val="38A69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4" name="Google Shape;794;g208e075f561_5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675" y="2295000"/>
            <a:ext cx="532925" cy="5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g208e075f561_5_174"/>
          <p:cNvSpPr/>
          <p:nvPr/>
        </p:nvSpPr>
        <p:spPr>
          <a:xfrm>
            <a:off x="7553463" y="798450"/>
            <a:ext cx="2761500" cy="1175100"/>
          </a:xfrm>
          <a:prstGeom prst="wedgeRoundRectCallout">
            <a:avLst>
              <a:gd fmla="val -94190" name="adj1"/>
              <a:gd fmla="val 83040" name="adj2"/>
              <a:gd fmla="val 0" name="adj3"/>
            </a:avLst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Scarsa qualità degli artefatti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796" name="Google Shape;796;g208e075f561_5_174"/>
          <p:cNvGraphicFramePr/>
          <p:nvPr/>
        </p:nvGraphicFramePr>
        <p:xfrm>
          <a:off x="1952025" y="933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{BF4472C0-DEF5-4B78-95A5-9E3453446BE1}</a:tableStyleId>
              </a:tblPr>
              <a:tblGrid>
                <a:gridCol w="2397325"/>
                <a:gridCol w="2397325"/>
                <a:gridCol w="2397325"/>
                <a:gridCol w="2397325"/>
                <a:gridCol w="2397325"/>
                <a:gridCol w="2397325"/>
              </a:tblGrid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09/11/22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05/12/22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19/12/22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02/01/23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16/01/23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30/01/23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97" name="Google Shape;797;g208e075f561_5_174"/>
          <p:cNvGraphicFramePr/>
          <p:nvPr/>
        </p:nvGraphicFramePr>
        <p:xfrm>
          <a:off x="1922875" y="252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{BF4472C0-DEF5-4B78-95A5-9E3453446BE1}</a:tableStyleId>
              </a:tblPr>
              <a:tblGrid>
                <a:gridCol w="728475"/>
              </a:tblGrid>
              <a:tr h="73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98" name="Google Shape;798;g208e075f561_5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6113" y="6272075"/>
            <a:ext cx="532925" cy="5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g208e075f561_5_174"/>
          <p:cNvSpPr/>
          <p:nvPr/>
        </p:nvSpPr>
        <p:spPr>
          <a:xfrm>
            <a:off x="8967988" y="7843450"/>
            <a:ext cx="2625300" cy="1244700"/>
          </a:xfrm>
          <a:prstGeom prst="wedgeRoundRectCallout">
            <a:avLst>
              <a:gd fmla="val -58400" name="adj1"/>
              <a:gd fmla="val -131984" name="adj2"/>
              <a:gd fmla="val 0" name="adj3"/>
            </a:avLst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Abbandono momentaneo di un team member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0" name="Google Shape;800;g208e075f561_5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81500" y="2332138"/>
            <a:ext cx="532925" cy="5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g208e075f561_5_174"/>
          <p:cNvSpPr/>
          <p:nvPr/>
        </p:nvSpPr>
        <p:spPr>
          <a:xfrm>
            <a:off x="15461888" y="4268625"/>
            <a:ext cx="2625300" cy="1244700"/>
          </a:xfrm>
          <a:prstGeom prst="wedgeRoundRectCallout">
            <a:avLst>
              <a:gd fmla="val -41200" name="adj1"/>
              <a:gd fmla="val -151189" name="adj2"/>
              <a:gd fmla="val 0" name="adj3"/>
            </a:avLst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Mancanza di conoscenza sulle metodologie di testing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g208e075f561_5_174"/>
          <p:cNvSpPr txBox="1"/>
          <p:nvPr/>
        </p:nvSpPr>
        <p:spPr>
          <a:xfrm>
            <a:off x="595924" y="5487075"/>
            <a:ext cx="107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Rank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g208e075f561_5_617"/>
          <p:cNvGrpSpPr/>
          <p:nvPr/>
        </p:nvGrpSpPr>
        <p:grpSpPr>
          <a:xfrm>
            <a:off x="153049" y="2767950"/>
            <a:ext cx="5411955" cy="2512141"/>
            <a:chOff x="1677999" y="2921850"/>
            <a:chExt cx="5411955" cy="2512141"/>
          </a:xfrm>
        </p:grpSpPr>
        <p:grpSp>
          <p:nvGrpSpPr>
            <p:cNvPr id="808" name="Google Shape;808;g208e075f561_5_617"/>
            <p:cNvGrpSpPr/>
            <p:nvPr/>
          </p:nvGrpSpPr>
          <p:grpSpPr>
            <a:xfrm>
              <a:off x="1677999" y="3483900"/>
              <a:ext cx="1496565" cy="1484904"/>
              <a:chOff x="1813" y="0"/>
              <a:chExt cx="809173" cy="812800"/>
            </a:xfrm>
          </p:grpSpPr>
          <p:sp>
            <p:nvSpPr>
              <p:cNvPr id="809" name="Google Shape;809;g208e075f561_5_6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B13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g208e075f561_5_617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g208e075f561_5_617"/>
            <p:cNvGrpSpPr/>
            <p:nvPr/>
          </p:nvGrpSpPr>
          <p:grpSpPr>
            <a:xfrm>
              <a:off x="2496600" y="2921850"/>
              <a:ext cx="4593354" cy="2512141"/>
              <a:chOff x="0" y="-38100"/>
              <a:chExt cx="1737603" cy="988137"/>
            </a:xfrm>
          </p:grpSpPr>
          <p:sp>
            <p:nvSpPr>
              <p:cNvPr id="812" name="Google Shape;812;g208e075f561_5_617"/>
              <p:cNvSpPr/>
              <p:nvPr/>
            </p:nvSpPr>
            <p:spPr>
              <a:xfrm>
                <a:off x="0" y="0"/>
                <a:ext cx="1737603" cy="950037"/>
              </a:xfrm>
              <a:custGeom>
                <a:rect b="b" l="l" r="r" t="t"/>
                <a:pathLst>
                  <a:path extrusionOk="0" h="950037" w="1737603">
                    <a:moveTo>
                      <a:pt x="59382" y="0"/>
                    </a:moveTo>
                    <a:lnTo>
                      <a:pt x="1678222" y="0"/>
                    </a:lnTo>
                    <a:cubicBezTo>
                      <a:pt x="1693971" y="0"/>
                      <a:pt x="1709075" y="6256"/>
                      <a:pt x="1720211" y="17393"/>
                    </a:cubicBezTo>
                    <a:cubicBezTo>
                      <a:pt x="1731347" y="28529"/>
                      <a:pt x="1737603" y="43633"/>
                      <a:pt x="1737603" y="59382"/>
                    </a:cubicBezTo>
                    <a:lnTo>
                      <a:pt x="1737603" y="890656"/>
                    </a:lnTo>
                    <a:cubicBezTo>
                      <a:pt x="1737603" y="906405"/>
                      <a:pt x="1731347" y="921509"/>
                      <a:pt x="1720211" y="932645"/>
                    </a:cubicBezTo>
                    <a:cubicBezTo>
                      <a:pt x="1709075" y="943781"/>
                      <a:pt x="1693971" y="950037"/>
                      <a:pt x="1678222" y="950037"/>
                    </a:cubicBezTo>
                    <a:lnTo>
                      <a:pt x="59382" y="950037"/>
                    </a:lnTo>
                    <a:cubicBezTo>
                      <a:pt x="43633" y="950037"/>
                      <a:pt x="28529" y="943781"/>
                      <a:pt x="17393" y="932645"/>
                    </a:cubicBezTo>
                    <a:cubicBezTo>
                      <a:pt x="6256" y="921509"/>
                      <a:pt x="0" y="906405"/>
                      <a:pt x="0" y="890656"/>
                    </a:cubicBezTo>
                    <a:lnTo>
                      <a:pt x="0" y="59382"/>
                    </a:lnTo>
                    <a:cubicBezTo>
                      <a:pt x="0" y="43633"/>
                      <a:pt x="6256" y="28529"/>
                      <a:pt x="17393" y="17393"/>
                    </a:cubicBezTo>
                    <a:cubicBezTo>
                      <a:pt x="28529" y="6256"/>
                      <a:pt x="43633" y="0"/>
                      <a:pt x="593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g208e075f561_5_61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4" name="Google Shape;814;g208e075f561_5_617"/>
            <p:cNvSpPr txBox="1"/>
            <p:nvPr/>
          </p:nvSpPr>
          <p:spPr>
            <a:xfrm>
              <a:off x="1717699" y="3571625"/>
              <a:ext cx="1417200" cy="12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64"/>
                <a:buFont typeface="Arial"/>
                <a:buNone/>
              </a:pPr>
              <a:r>
                <a:rPr lang="en-US" sz="4800">
                  <a:solidFill>
                    <a:srgbClr val="F3F6FA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24</a:t>
              </a:r>
              <a:endPara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208e075f561_5_617"/>
            <p:cNvSpPr txBox="1"/>
            <p:nvPr/>
          </p:nvSpPr>
          <p:spPr>
            <a:xfrm>
              <a:off x="3509350" y="3482950"/>
              <a:ext cx="2984100" cy="148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97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4200">
                  <a:latin typeface="Montserrat"/>
                  <a:ea typeface="Montserrat"/>
                  <a:cs typeface="Montserrat"/>
                  <a:sym typeface="Montserrat"/>
                </a:rPr>
                <a:t>Warning Checkstyle</a:t>
              </a:r>
              <a:endParaRPr sz="4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816" name="Google Shape;816;g208e075f561_5_617"/>
          <p:cNvCxnSpPr/>
          <p:nvPr/>
        </p:nvCxnSpPr>
        <p:spPr>
          <a:xfrm>
            <a:off x="4590025" y="1047750"/>
            <a:ext cx="841800" cy="150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7" name="Google Shape;817;g208e075f561_5_617"/>
          <p:cNvSpPr/>
          <p:nvPr/>
        </p:nvSpPr>
        <p:spPr>
          <a:xfrm>
            <a:off x="286569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g208e075f561_5_617"/>
          <p:cNvSpPr/>
          <p:nvPr/>
        </p:nvSpPr>
        <p:spPr>
          <a:xfrm>
            <a:off x="340774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g208e075f561_5_617"/>
          <p:cNvSpPr/>
          <p:nvPr/>
        </p:nvSpPr>
        <p:spPr>
          <a:xfrm>
            <a:off x="394979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0" name="Google Shape;820;g208e075f561_5_617"/>
          <p:cNvGrpSpPr/>
          <p:nvPr/>
        </p:nvGrpSpPr>
        <p:grpSpPr>
          <a:xfrm>
            <a:off x="6438024" y="6274050"/>
            <a:ext cx="5411955" cy="2512141"/>
            <a:chOff x="1677999" y="2921850"/>
            <a:chExt cx="5411955" cy="2512141"/>
          </a:xfrm>
        </p:grpSpPr>
        <p:grpSp>
          <p:nvGrpSpPr>
            <p:cNvPr id="821" name="Google Shape;821;g208e075f561_5_617"/>
            <p:cNvGrpSpPr/>
            <p:nvPr/>
          </p:nvGrpSpPr>
          <p:grpSpPr>
            <a:xfrm>
              <a:off x="1677999" y="3483900"/>
              <a:ext cx="1496565" cy="1484904"/>
              <a:chOff x="1813" y="0"/>
              <a:chExt cx="809173" cy="812800"/>
            </a:xfrm>
          </p:grpSpPr>
          <p:sp>
            <p:nvSpPr>
              <p:cNvPr id="822" name="Google Shape;822;g208e075f561_5_6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B13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g208e075f561_5_617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4" name="Google Shape;824;g208e075f561_5_617"/>
            <p:cNvGrpSpPr/>
            <p:nvPr/>
          </p:nvGrpSpPr>
          <p:grpSpPr>
            <a:xfrm>
              <a:off x="2496600" y="2921850"/>
              <a:ext cx="4593354" cy="2512141"/>
              <a:chOff x="0" y="-38100"/>
              <a:chExt cx="1737603" cy="988137"/>
            </a:xfrm>
          </p:grpSpPr>
          <p:sp>
            <p:nvSpPr>
              <p:cNvPr id="825" name="Google Shape;825;g208e075f561_5_617"/>
              <p:cNvSpPr/>
              <p:nvPr/>
            </p:nvSpPr>
            <p:spPr>
              <a:xfrm>
                <a:off x="0" y="0"/>
                <a:ext cx="1737603" cy="950037"/>
              </a:xfrm>
              <a:custGeom>
                <a:rect b="b" l="l" r="r" t="t"/>
                <a:pathLst>
                  <a:path extrusionOk="0" h="950037" w="1737603">
                    <a:moveTo>
                      <a:pt x="59382" y="0"/>
                    </a:moveTo>
                    <a:lnTo>
                      <a:pt x="1678222" y="0"/>
                    </a:lnTo>
                    <a:cubicBezTo>
                      <a:pt x="1693971" y="0"/>
                      <a:pt x="1709075" y="6256"/>
                      <a:pt x="1720211" y="17393"/>
                    </a:cubicBezTo>
                    <a:cubicBezTo>
                      <a:pt x="1731347" y="28529"/>
                      <a:pt x="1737603" y="43633"/>
                      <a:pt x="1737603" y="59382"/>
                    </a:cubicBezTo>
                    <a:lnTo>
                      <a:pt x="1737603" y="890656"/>
                    </a:lnTo>
                    <a:cubicBezTo>
                      <a:pt x="1737603" y="906405"/>
                      <a:pt x="1731347" y="921509"/>
                      <a:pt x="1720211" y="932645"/>
                    </a:cubicBezTo>
                    <a:cubicBezTo>
                      <a:pt x="1709075" y="943781"/>
                      <a:pt x="1693971" y="950037"/>
                      <a:pt x="1678222" y="950037"/>
                    </a:cubicBezTo>
                    <a:lnTo>
                      <a:pt x="59382" y="950037"/>
                    </a:lnTo>
                    <a:cubicBezTo>
                      <a:pt x="43633" y="950037"/>
                      <a:pt x="28529" y="943781"/>
                      <a:pt x="17393" y="932645"/>
                    </a:cubicBezTo>
                    <a:cubicBezTo>
                      <a:pt x="6256" y="921509"/>
                      <a:pt x="0" y="906405"/>
                      <a:pt x="0" y="890656"/>
                    </a:cubicBezTo>
                    <a:lnTo>
                      <a:pt x="0" y="59382"/>
                    </a:lnTo>
                    <a:cubicBezTo>
                      <a:pt x="0" y="43633"/>
                      <a:pt x="6256" y="28529"/>
                      <a:pt x="17393" y="17393"/>
                    </a:cubicBezTo>
                    <a:cubicBezTo>
                      <a:pt x="28529" y="6256"/>
                      <a:pt x="43633" y="0"/>
                      <a:pt x="593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g208e075f561_5_61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7" name="Google Shape;827;g208e075f561_5_617"/>
            <p:cNvSpPr txBox="1"/>
            <p:nvPr/>
          </p:nvSpPr>
          <p:spPr>
            <a:xfrm>
              <a:off x="1717699" y="3571625"/>
              <a:ext cx="1417200" cy="12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64"/>
                <a:buFont typeface="Arial"/>
                <a:buNone/>
              </a:pPr>
              <a:r>
                <a:rPr lang="en-US" sz="4800">
                  <a:solidFill>
                    <a:srgbClr val="F3F6FA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54</a:t>
              </a:r>
              <a:endPara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208e075f561_5_617"/>
            <p:cNvSpPr txBox="1"/>
            <p:nvPr/>
          </p:nvSpPr>
          <p:spPr>
            <a:xfrm>
              <a:off x="3366475" y="3949300"/>
              <a:ext cx="3533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97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600">
                  <a:latin typeface="Montserrat"/>
                  <a:ea typeface="Montserrat"/>
                  <a:cs typeface="Montserrat"/>
                  <a:sym typeface="Montserrat"/>
                </a:rPr>
                <a:t>Workflow runs</a:t>
              </a:r>
              <a:endParaRPr sz="36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29" name="Google Shape;829;g208e075f561_5_617"/>
          <p:cNvSpPr/>
          <p:nvPr/>
        </p:nvSpPr>
        <p:spPr>
          <a:xfrm>
            <a:off x="13008750" y="4129998"/>
            <a:ext cx="1159140" cy="115011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B13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0" name="Google Shape;830;g208e075f561_5_617"/>
          <p:cNvGrpSpPr/>
          <p:nvPr/>
        </p:nvGrpSpPr>
        <p:grpSpPr>
          <a:xfrm>
            <a:off x="13008750" y="2767950"/>
            <a:ext cx="5126204" cy="2512141"/>
            <a:chOff x="1963750" y="2921850"/>
            <a:chExt cx="5126204" cy="2512141"/>
          </a:xfrm>
        </p:grpSpPr>
        <p:sp>
          <p:nvSpPr>
            <p:cNvPr id="831" name="Google Shape;831;g208e075f561_5_617"/>
            <p:cNvSpPr/>
            <p:nvPr/>
          </p:nvSpPr>
          <p:spPr>
            <a:xfrm>
              <a:off x="1963750" y="3054848"/>
              <a:ext cx="1159140" cy="1150112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2" name="Google Shape;832;g208e075f561_5_617"/>
            <p:cNvGrpSpPr/>
            <p:nvPr/>
          </p:nvGrpSpPr>
          <p:grpSpPr>
            <a:xfrm>
              <a:off x="2496600" y="2921850"/>
              <a:ext cx="4593354" cy="2512141"/>
              <a:chOff x="0" y="-38100"/>
              <a:chExt cx="1737603" cy="988137"/>
            </a:xfrm>
          </p:grpSpPr>
          <p:sp>
            <p:nvSpPr>
              <p:cNvPr id="833" name="Google Shape;833;g208e075f561_5_617"/>
              <p:cNvSpPr/>
              <p:nvPr/>
            </p:nvSpPr>
            <p:spPr>
              <a:xfrm>
                <a:off x="0" y="0"/>
                <a:ext cx="1737603" cy="950037"/>
              </a:xfrm>
              <a:custGeom>
                <a:rect b="b" l="l" r="r" t="t"/>
                <a:pathLst>
                  <a:path extrusionOk="0" h="950037" w="1737603">
                    <a:moveTo>
                      <a:pt x="59382" y="0"/>
                    </a:moveTo>
                    <a:lnTo>
                      <a:pt x="1678222" y="0"/>
                    </a:lnTo>
                    <a:cubicBezTo>
                      <a:pt x="1693971" y="0"/>
                      <a:pt x="1709075" y="6256"/>
                      <a:pt x="1720211" y="17393"/>
                    </a:cubicBezTo>
                    <a:cubicBezTo>
                      <a:pt x="1731347" y="28529"/>
                      <a:pt x="1737603" y="43633"/>
                      <a:pt x="1737603" y="59382"/>
                    </a:cubicBezTo>
                    <a:lnTo>
                      <a:pt x="1737603" y="890656"/>
                    </a:lnTo>
                    <a:cubicBezTo>
                      <a:pt x="1737603" y="906405"/>
                      <a:pt x="1731347" y="921509"/>
                      <a:pt x="1720211" y="932645"/>
                    </a:cubicBezTo>
                    <a:cubicBezTo>
                      <a:pt x="1709075" y="943781"/>
                      <a:pt x="1693971" y="950037"/>
                      <a:pt x="1678222" y="950037"/>
                    </a:cubicBezTo>
                    <a:lnTo>
                      <a:pt x="59382" y="950037"/>
                    </a:lnTo>
                    <a:cubicBezTo>
                      <a:pt x="43633" y="950037"/>
                      <a:pt x="28529" y="943781"/>
                      <a:pt x="17393" y="932645"/>
                    </a:cubicBezTo>
                    <a:cubicBezTo>
                      <a:pt x="6256" y="921509"/>
                      <a:pt x="0" y="906405"/>
                      <a:pt x="0" y="890656"/>
                    </a:cubicBezTo>
                    <a:lnTo>
                      <a:pt x="0" y="59382"/>
                    </a:lnTo>
                    <a:cubicBezTo>
                      <a:pt x="0" y="43633"/>
                      <a:pt x="6256" y="28529"/>
                      <a:pt x="17393" y="17393"/>
                    </a:cubicBezTo>
                    <a:cubicBezTo>
                      <a:pt x="28529" y="6256"/>
                      <a:pt x="43633" y="0"/>
                      <a:pt x="593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g208e075f561_5_61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g208e075f561_5_617"/>
            <p:cNvSpPr txBox="1"/>
            <p:nvPr/>
          </p:nvSpPr>
          <p:spPr>
            <a:xfrm>
              <a:off x="2038275" y="4371600"/>
              <a:ext cx="1010100" cy="9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64"/>
                <a:buFont typeface="Arial"/>
                <a:buNone/>
              </a:pPr>
              <a:r>
                <a:rPr lang="en-US" sz="4800">
                  <a:solidFill>
                    <a:srgbClr val="F3F6FA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27</a:t>
              </a:r>
              <a:endPara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208e075f561_5_617"/>
            <p:cNvSpPr txBox="1"/>
            <p:nvPr/>
          </p:nvSpPr>
          <p:spPr>
            <a:xfrm>
              <a:off x="3423650" y="3229913"/>
              <a:ext cx="3399600" cy="18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97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4000">
                  <a:latin typeface="Montserrat"/>
                  <a:ea typeface="Montserrat"/>
                  <a:cs typeface="Montserrat"/>
                  <a:sym typeface="Montserrat"/>
                </a:rPr>
                <a:t>System TC</a:t>
              </a:r>
              <a:endParaRPr sz="40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2997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t/>
              </a:r>
              <a:endParaRPr sz="24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2997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4000">
                  <a:latin typeface="Montserrat"/>
                  <a:ea typeface="Montserrat"/>
                  <a:cs typeface="Montserrat"/>
                  <a:sym typeface="Montserrat"/>
                </a:rPr>
                <a:t>Unit TC</a:t>
              </a:r>
              <a:endParaRPr sz="4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37" name="Google Shape;837;g208e075f561_5_617"/>
          <p:cNvGrpSpPr/>
          <p:nvPr/>
        </p:nvGrpSpPr>
        <p:grpSpPr>
          <a:xfrm>
            <a:off x="6438024" y="2767950"/>
            <a:ext cx="5411955" cy="2512141"/>
            <a:chOff x="1677999" y="2921850"/>
            <a:chExt cx="5411955" cy="2512141"/>
          </a:xfrm>
        </p:grpSpPr>
        <p:grpSp>
          <p:nvGrpSpPr>
            <p:cNvPr id="838" name="Google Shape;838;g208e075f561_5_617"/>
            <p:cNvGrpSpPr/>
            <p:nvPr/>
          </p:nvGrpSpPr>
          <p:grpSpPr>
            <a:xfrm>
              <a:off x="1677999" y="3483900"/>
              <a:ext cx="1496565" cy="1484904"/>
              <a:chOff x="1813" y="0"/>
              <a:chExt cx="809173" cy="812800"/>
            </a:xfrm>
          </p:grpSpPr>
          <p:sp>
            <p:nvSpPr>
              <p:cNvPr id="839" name="Google Shape;839;g208e075f561_5_6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B13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g208e075f561_5_617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1" name="Google Shape;841;g208e075f561_5_617"/>
            <p:cNvGrpSpPr/>
            <p:nvPr/>
          </p:nvGrpSpPr>
          <p:grpSpPr>
            <a:xfrm>
              <a:off x="2496600" y="2921850"/>
              <a:ext cx="4593354" cy="2512141"/>
              <a:chOff x="0" y="-38100"/>
              <a:chExt cx="1737603" cy="988137"/>
            </a:xfrm>
          </p:grpSpPr>
          <p:sp>
            <p:nvSpPr>
              <p:cNvPr id="842" name="Google Shape;842;g208e075f561_5_617"/>
              <p:cNvSpPr/>
              <p:nvPr/>
            </p:nvSpPr>
            <p:spPr>
              <a:xfrm>
                <a:off x="0" y="0"/>
                <a:ext cx="1737603" cy="950037"/>
              </a:xfrm>
              <a:custGeom>
                <a:rect b="b" l="l" r="r" t="t"/>
                <a:pathLst>
                  <a:path extrusionOk="0" h="950037" w="1737603">
                    <a:moveTo>
                      <a:pt x="59382" y="0"/>
                    </a:moveTo>
                    <a:lnTo>
                      <a:pt x="1678222" y="0"/>
                    </a:lnTo>
                    <a:cubicBezTo>
                      <a:pt x="1693971" y="0"/>
                      <a:pt x="1709075" y="6256"/>
                      <a:pt x="1720211" y="17393"/>
                    </a:cubicBezTo>
                    <a:cubicBezTo>
                      <a:pt x="1731347" y="28529"/>
                      <a:pt x="1737603" y="43633"/>
                      <a:pt x="1737603" y="59382"/>
                    </a:cubicBezTo>
                    <a:lnTo>
                      <a:pt x="1737603" y="890656"/>
                    </a:lnTo>
                    <a:cubicBezTo>
                      <a:pt x="1737603" y="906405"/>
                      <a:pt x="1731347" y="921509"/>
                      <a:pt x="1720211" y="932645"/>
                    </a:cubicBezTo>
                    <a:cubicBezTo>
                      <a:pt x="1709075" y="943781"/>
                      <a:pt x="1693971" y="950037"/>
                      <a:pt x="1678222" y="950037"/>
                    </a:cubicBezTo>
                    <a:lnTo>
                      <a:pt x="59382" y="950037"/>
                    </a:lnTo>
                    <a:cubicBezTo>
                      <a:pt x="43633" y="950037"/>
                      <a:pt x="28529" y="943781"/>
                      <a:pt x="17393" y="932645"/>
                    </a:cubicBezTo>
                    <a:cubicBezTo>
                      <a:pt x="6256" y="921509"/>
                      <a:pt x="0" y="906405"/>
                      <a:pt x="0" y="890656"/>
                    </a:cubicBezTo>
                    <a:lnTo>
                      <a:pt x="0" y="59382"/>
                    </a:lnTo>
                    <a:cubicBezTo>
                      <a:pt x="0" y="43633"/>
                      <a:pt x="6256" y="28529"/>
                      <a:pt x="17393" y="17393"/>
                    </a:cubicBezTo>
                    <a:cubicBezTo>
                      <a:pt x="28529" y="6256"/>
                      <a:pt x="43633" y="0"/>
                      <a:pt x="593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g208e075f561_5_61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4" name="Google Shape;844;g208e075f561_5_617"/>
            <p:cNvSpPr txBox="1"/>
            <p:nvPr/>
          </p:nvSpPr>
          <p:spPr>
            <a:xfrm>
              <a:off x="1717699" y="3571625"/>
              <a:ext cx="1417200" cy="12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64"/>
                <a:buFont typeface="Arial"/>
                <a:buNone/>
              </a:pPr>
              <a:r>
                <a:rPr lang="en-US" sz="3500">
                  <a:solidFill>
                    <a:srgbClr val="F3F6FA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90.191</a:t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g208e075f561_5_617"/>
            <p:cNvSpPr txBox="1"/>
            <p:nvPr/>
          </p:nvSpPr>
          <p:spPr>
            <a:xfrm>
              <a:off x="3461725" y="3571450"/>
              <a:ext cx="3281100" cy="130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97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700">
                  <a:latin typeface="Montserrat"/>
                  <a:ea typeface="Montserrat"/>
                  <a:cs typeface="Montserrat"/>
                  <a:sym typeface="Montserrat"/>
                </a:rPr>
                <a:t>Lines of code</a:t>
              </a:r>
              <a:endParaRPr sz="37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2997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700">
                  <a:latin typeface="Montserrat"/>
                  <a:ea typeface="Montserrat"/>
                  <a:cs typeface="Montserrat"/>
                  <a:sym typeface="Montserrat"/>
                </a:rPr>
                <a:t>(LOC)</a:t>
              </a:r>
              <a:endParaRPr sz="37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46" name="Google Shape;846;g208e075f561_5_617"/>
          <p:cNvGrpSpPr/>
          <p:nvPr/>
        </p:nvGrpSpPr>
        <p:grpSpPr>
          <a:xfrm>
            <a:off x="363024" y="6274050"/>
            <a:ext cx="5149555" cy="2512141"/>
            <a:chOff x="1677999" y="2921850"/>
            <a:chExt cx="5149555" cy="2512141"/>
          </a:xfrm>
        </p:grpSpPr>
        <p:grpSp>
          <p:nvGrpSpPr>
            <p:cNvPr id="847" name="Google Shape;847;g208e075f561_5_617"/>
            <p:cNvGrpSpPr/>
            <p:nvPr/>
          </p:nvGrpSpPr>
          <p:grpSpPr>
            <a:xfrm>
              <a:off x="1677999" y="3483900"/>
              <a:ext cx="1496565" cy="1484904"/>
              <a:chOff x="1813" y="0"/>
              <a:chExt cx="809173" cy="812800"/>
            </a:xfrm>
          </p:grpSpPr>
          <p:sp>
            <p:nvSpPr>
              <p:cNvPr id="848" name="Google Shape;848;g208e075f561_5_6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B13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g208e075f561_5_617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0" name="Google Shape;850;g208e075f561_5_617"/>
            <p:cNvGrpSpPr/>
            <p:nvPr/>
          </p:nvGrpSpPr>
          <p:grpSpPr>
            <a:xfrm>
              <a:off x="2234200" y="2921850"/>
              <a:ext cx="4593354" cy="2512141"/>
              <a:chOff x="-99262" y="-38100"/>
              <a:chExt cx="1737603" cy="988137"/>
            </a:xfrm>
          </p:grpSpPr>
          <p:sp>
            <p:nvSpPr>
              <p:cNvPr id="851" name="Google Shape;851;g208e075f561_5_617"/>
              <p:cNvSpPr/>
              <p:nvPr/>
            </p:nvSpPr>
            <p:spPr>
              <a:xfrm>
                <a:off x="-99262" y="0"/>
                <a:ext cx="1737603" cy="950037"/>
              </a:xfrm>
              <a:custGeom>
                <a:rect b="b" l="l" r="r" t="t"/>
                <a:pathLst>
                  <a:path extrusionOk="0" h="950037" w="1737603">
                    <a:moveTo>
                      <a:pt x="59382" y="0"/>
                    </a:moveTo>
                    <a:lnTo>
                      <a:pt x="1678222" y="0"/>
                    </a:lnTo>
                    <a:cubicBezTo>
                      <a:pt x="1693971" y="0"/>
                      <a:pt x="1709075" y="6256"/>
                      <a:pt x="1720211" y="17393"/>
                    </a:cubicBezTo>
                    <a:cubicBezTo>
                      <a:pt x="1731347" y="28529"/>
                      <a:pt x="1737603" y="43633"/>
                      <a:pt x="1737603" y="59382"/>
                    </a:cubicBezTo>
                    <a:lnTo>
                      <a:pt x="1737603" y="890656"/>
                    </a:lnTo>
                    <a:cubicBezTo>
                      <a:pt x="1737603" y="906405"/>
                      <a:pt x="1731347" y="921509"/>
                      <a:pt x="1720211" y="932645"/>
                    </a:cubicBezTo>
                    <a:cubicBezTo>
                      <a:pt x="1709075" y="943781"/>
                      <a:pt x="1693971" y="950037"/>
                      <a:pt x="1678222" y="950037"/>
                    </a:cubicBezTo>
                    <a:lnTo>
                      <a:pt x="59382" y="950037"/>
                    </a:lnTo>
                    <a:cubicBezTo>
                      <a:pt x="43633" y="950037"/>
                      <a:pt x="28529" y="943781"/>
                      <a:pt x="17393" y="932645"/>
                    </a:cubicBezTo>
                    <a:cubicBezTo>
                      <a:pt x="6256" y="921509"/>
                      <a:pt x="0" y="906405"/>
                      <a:pt x="0" y="890656"/>
                    </a:cubicBezTo>
                    <a:lnTo>
                      <a:pt x="0" y="59382"/>
                    </a:lnTo>
                    <a:cubicBezTo>
                      <a:pt x="0" y="43633"/>
                      <a:pt x="6256" y="28529"/>
                      <a:pt x="17393" y="17393"/>
                    </a:cubicBezTo>
                    <a:cubicBezTo>
                      <a:pt x="28529" y="6256"/>
                      <a:pt x="43633" y="0"/>
                      <a:pt x="593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g208e075f561_5_61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53" name="Google Shape;853;g208e075f561_5_617"/>
            <p:cNvSpPr txBox="1"/>
            <p:nvPr/>
          </p:nvSpPr>
          <p:spPr>
            <a:xfrm>
              <a:off x="1717699" y="3571625"/>
              <a:ext cx="1417200" cy="12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64"/>
                <a:buFont typeface="Arial"/>
                <a:buNone/>
              </a:pPr>
              <a:r>
                <a:rPr lang="en-US" sz="4800">
                  <a:solidFill>
                    <a:srgbClr val="F3F6FA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4</a:t>
              </a:r>
              <a:endPara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g208e075f561_5_617"/>
            <p:cNvSpPr txBox="1"/>
            <p:nvPr/>
          </p:nvSpPr>
          <p:spPr>
            <a:xfrm>
              <a:off x="3685837" y="3456975"/>
              <a:ext cx="2480400" cy="148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97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4200">
                  <a:latin typeface="Montserrat"/>
                  <a:ea typeface="Montserrat"/>
                  <a:cs typeface="Montserrat"/>
                  <a:sym typeface="Montserrat"/>
                </a:rPr>
                <a:t>Design Pattern</a:t>
              </a:r>
              <a:endParaRPr sz="4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55" name="Google Shape;855;g208e075f561_5_617"/>
          <p:cNvSpPr txBox="1"/>
          <p:nvPr/>
        </p:nvSpPr>
        <p:spPr>
          <a:xfrm>
            <a:off x="13083275" y="2941650"/>
            <a:ext cx="10101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64"/>
              <a:buFont typeface="Arial"/>
              <a:buNone/>
            </a:pPr>
            <a:r>
              <a:rPr lang="en-US" sz="48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42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6" name="Google Shape;856;g208e075f561_5_617"/>
          <p:cNvGrpSpPr/>
          <p:nvPr/>
        </p:nvGrpSpPr>
        <p:grpSpPr>
          <a:xfrm>
            <a:off x="12775424" y="6274050"/>
            <a:ext cx="5411955" cy="2512141"/>
            <a:chOff x="1677999" y="2921850"/>
            <a:chExt cx="5411955" cy="2512141"/>
          </a:xfrm>
        </p:grpSpPr>
        <p:grpSp>
          <p:nvGrpSpPr>
            <p:cNvPr id="857" name="Google Shape;857;g208e075f561_5_617"/>
            <p:cNvGrpSpPr/>
            <p:nvPr/>
          </p:nvGrpSpPr>
          <p:grpSpPr>
            <a:xfrm>
              <a:off x="1677999" y="3483900"/>
              <a:ext cx="1496565" cy="1484904"/>
              <a:chOff x="1813" y="0"/>
              <a:chExt cx="809173" cy="812800"/>
            </a:xfrm>
          </p:grpSpPr>
          <p:sp>
            <p:nvSpPr>
              <p:cNvPr id="858" name="Google Shape;858;g208e075f561_5_6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B13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g208e075f561_5_617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0" name="Google Shape;860;g208e075f561_5_617"/>
            <p:cNvGrpSpPr/>
            <p:nvPr/>
          </p:nvGrpSpPr>
          <p:grpSpPr>
            <a:xfrm>
              <a:off x="2496600" y="2921850"/>
              <a:ext cx="4593354" cy="2512141"/>
              <a:chOff x="0" y="-38100"/>
              <a:chExt cx="1737603" cy="988137"/>
            </a:xfrm>
          </p:grpSpPr>
          <p:sp>
            <p:nvSpPr>
              <p:cNvPr id="861" name="Google Shape;861;g208e075f561_5_617"/>
              <p:cNvSpPr/>
              <p:nvPr/>
            </p:nvSpPr>
            <p:spPr>
              <a:xfrm>
                <a:off x="0" y="0"/>
                <a:ext cx="1737603" cy="950037"/>
              </a:xfrm>
              <a:custGeom>
                <a:rect b="b" l="l" r="r" t="t"/>
                <a:pathLst>
                  <a:path extrusionOk="0" h="950037" w="1737603">
                    <a:moveTo>
                      <a:pt x="59382" y="0"/>
                    </a:moveTo>
                    <a:lnTo>
                      <a:pt x="1678222" y="0"/>
                    </a:lnTo>
                    <a:cubicBezTo>
                      <a:pt x="1693971" y="0"/>
                      <a:pt x="1709075" y="6256"/>
                      <a:pt x="1720211" y="17393"/>
                    </a:cubicBezTo>
                    <a:cubicBezTo>
                      <a:pt x="1731347" y="28529"/>
                      <a:pt x="1737603" y="43633"/>
                      <a:pt x="1737603" y="59382"/>
                    </a:cubicBezTo>
                    <a:lnTo>
                      <a:pt x="1737603" y="890656"/>
                    </a:lnTo>
                    <a:cubicBezTo>
                      <a:pt x="1737603" y="906405"/>
                      <a:pt x="1731347" y="921509"/>
                      <a:pt x="1720211" y="932645"/>
                    </a:cubicBezTo>
                    <a:cubicBezTo>
                      <a:pt x="1709075" y="943781"/>
                      <a:pt x="1693971" y="950037"/>
                      <a:pt x="1678222" y="950037"/>
                    </a:cubicBezTo>
                    <a:lnTo>
                      <a:pt x="59382" y="950037"/>
                    </a:lnTo>
                    <a:cubicBezTo>
                      <a:pt x="43633" y="950037"/>
                      <a:pt x="28529" y="943781"/>
                      <a:pt x="17393" y="932645"/>
                    </a:cubicBezTo>
                    <a:cubicBezTo>
                      <a:pt x="6256" y="921509"/>
                      <a:pt x="0" y="906405"/>
                      <a:pt x="0" y="890656"/>
                    </a:cubicBezTo>
                    <a:lnTo>
                      <a:pt x="0" y="59382"/>
                    </a:lnTo>
                    <a:cubicBezTo>
                      <a:pt x="0" y="43633"/>
                      <a:pt x="6256" y="28529"/>
                      <a:pt x="17393" y="17393"/>
                    </a:cubicBezTo>
                    <a:cubicBezTo>
                      <a:pt x="28529" y="6256"/>
                      <a:pt x="43633" y="0"/>
                      <a:pt x="593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g208e075f561_5_61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63" name="Google Shape;863;g208e075f561_5_617"/>
            <p:cNvSpPr txBox="1"/>
            <p:nvPr/>
          </p:nvSpPr>
          <p:spPr>
            <a:xfrm>
              <a:off x="1717699" y="3571625"/>
              <a:ext cx="1417200" cy="12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64"/>
                <a:buFont typeface="Arial"/>
                <a:buNone/>
              </a:pPr>
              <a:r>
                <a:rPr lang="en-US" sz="4800">
                  <a:solidFill>
                    <a:srgbClr val="F3F6FA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3</a:t>
              </a:r>
              <a:endPara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g208e075f561_5_617"/>
            <p:cNvSpPr txBox="1"/>
            <p:nvPr/>
          </p:nvSpPr>
          <p:spPr>
            <a:xfrm>
              <a:off x="3395050" y="3854675"/>
              <a:ext cx="3533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97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4200">
                  <a:latin typeface="Montserrat"/>
                  <a:ea typeface="Montserrat"/>
                  <a:cs typeface="Montserrat"/>
                  <a:sym typeface="Montserrat"/>
                </a:rPr>
                <a:t>Issue aperte</a:t>
              </a:r>
              <a:endParaRPr sz="4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65" name="Google Shape;865;g208e075f561_5_617"/>
          <p:cNvSpPr txBox="1"/>
          <p:nvPr/>
        </p:nvSpPr>
        <p:spPr>
          <a:xfrm>
            <a:off x="6479425" y="151025"/>
            <a:ext cx="11309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82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Metriche del software</a:t>
            </a:r>
            <a:endParaRPr b="0" i="0" sz="8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08e075f561_5_899"/>
          <p:cNvSpPr txBox="1"/>
          <p:nvPr/>
        </p:nvSpPr>
        <p:spPr>
          <a:xfrm>
            <a:off x="6479425" y="151025"/>
            <a:ext cx="11309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82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Metriche del software</a:t>
            </a:r>
            <a:endParaRPr b="0" i="0" sz="8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1" name="Google Shape;871;g208e075f561_5_899"/>
          <p:cNvCxnSpPr/>
          <p:nvPr/>
        </p:nvCxnSpPr>
        <p:spPr>
          <a:xfrm>
            <a:off x="4590025" y="1047750"/>
            <a:ext cx="841800" cy="150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2" name="Google Shape;872;g208e075f561_5_899"/>
          <p:cNvSpPr/>
          <p:nvPr/>
        </p:nvSpPr>
        <p:spPr>
          <a:xfrm>
            <a:off x="286569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g208e075f561_5_899"/>
          <p:cNvSpPr/>
          <p:nvPr/>
        </p:nvSpPr>
        <p:spPr>
          <a:xfrm>
            <a:off x="340774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g208e075f561_5_899"/>
          <p:cNvSpPr/>
          <p:nvPr/>
        </p:nvSpPr>
        <p:spPr>
          <a:xfrm>
            <a:off x="3949794" y="8101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5" name="Google Shape;875;g208e075f561_5_899"/>
          <p:cNvPicPr preferRelativeResize="0"/>
          <p:nvPr/>
        </p:nvPicPr>
        <p:blipFill rotWithShape="1">
          <a:blip r:embed="rId3">
            <a:alphaModFix/>
          </a:blip>
          <a:srcRect b="2171" l="1097" r="0" t="0"/>
          <a:stretch/>
        </p:blipFill>
        <p:spPr>
          <a:xfrm>
            <a:off x="496350" y="6180075"/>
            <a:ext cx="5698876" cy="35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g208e075f561_5_899"/>
          <p:cNvPicPr preferRelativeResize="0"/>
          <p:nvPr/>
        </p:nvPicPr>
        <p:blipFill rotWithShape="1">
          <a:blip r:embed="rId4">
            <a:alphaModFix/>
          </a:blip>
          <a:srcRect b="0" l="1437" r="1418" t="0"/>
          <a:stretch/>
        </p:blipFill>
        <p:spPr>
          <a:xfrm>
            <a:off x="12092800" y="1934138"/>
            <a:ext cx="5698850" cy="359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g208e075f561_5_899"/>
          <p:cNvPicPr preferRelativeResize="0"/>
          <p:nvPr/>
        </p:nvPicPr>
        <p:blipFill rotWithShape="1">
          <a:blip r:embed="rId5">
            <a:alphaModFix/>
          </a:blip>
          <a:srcRect b="0" l="1195" r="0" t="0"/>
          <a:stretch/>
        </p:blipFill>
        <p:spPr>
          <a:xfrm>
            <a:off x="12089675" y="6194700"/>
            <a:ext cx="5698851" cy="35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g208e075f561_5_899"/>
          <p:cNvPicPr preferRelativeResize="0"/>
          <p:nvPr/>
        </p:nvPicPr>
        <p:blipFill rotWithShape="1">
          <a:blip r:embed="rId6">
            <a:alphaModFix/>
          </a:blip>
          <a:srcRect b="2008" l="1181" r="1162" t="0"/>
          <a:stretch/>
        </p:blipFill>
        <p:spPr>
          <a:xfrm>
            <a:off x="6294588" y="1957675"/>
            <a:ext cx="5698875" cy="354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g208e075f561_5_899"/>
          <p:cNvPicPr preferRelativeResize="0"/>
          <p:nvPr/>
        </p:nvPicPr>
        <p:blipFill rotWithShape="1">
          <a:blip r:embed="rId7">
            <a:alphaModFix/>
          </a:blip>
          <a:srcRect b="2429" l="1700" r="1681" t="0"/>
          <a:stretch/>
        </p:blipFill>
        <p:spPr>
          <a:xfrm>
            <a:off x="6293025" y="6180075"/>
            <a:ext cx="5698850" cy="35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g208e075f561_5_899"/>
          <p:cNvPicPr preferRelativeResize="0"/>
          <p:nvPr/>
        </p:nvPicPr>
        <p:blipFill rotWithShape="1">
          <a:blip r:embed="rId8">
            <a:alphaModFix/>
          </a:blip>
          <a:srcRect b="0" l="1910" r="1592" t="0"/>
          <a:stretch/>
        </p:blipFill>
        <p:spPr>
          <a:xfrm>
            <a:off x="496363" y="1943038"/>
            <a:ext cx="5698879" cy="35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g208e075f561_5_8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9148" y="373998"/>
            <a:ext cx="2312924" cy="130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6" name="Google Shape;886;g208e075f561_5_568"/>
          <p:cNvGraphicFramePr/>
          <p:nvPr/>
        </p:nvGraphicFramePr>
        <p:xfrm>
          <a:off x="596424" y="20872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{CD6CB370-47F0-4D57-B5B6-D98C32B66BF1}</a:tableStyleId>
              </a:tblPr>
              <a:tblGrid>
                <a:gridCol w="6356675"/>
                <a:gridCol w="1476350"/>
              </a:tblGrid>
              <a:tr h="641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84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Story points</a:t>
                      </a:r>
                      <a:endParaRPr sz="2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37675" marB="137675" marR="137675" marL="1376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84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rgbClr val="0B132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31/41</a:t>
                      </a:r>
                      <a:endParaRPr b="1" sz="2000">
                        <a:solidFill>
                          <a:srgbClr val="0B132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37675" marB="137675" marR="137675" marL="1376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11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Sprint Retrospective</a:t>
                      </a:r>
                      <a:endParaRPr sz="24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37675" marB="137675" marR="137675" marL="1376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 hMerge="1"/>
              </a:tr>
              <a:tr h="3141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24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Cosa continuare a fare</a:t>
                      </a:r>
                      <a:r>
                        <a:rPr i="1" lang="en-US" sz="24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</a:t>
                      </a:r>
                      <a:endParaRPr i="1" sz="24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55600" lvl="0" marL="45720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000"/>
                        <a:buFont typeface="Montserrat"/>
                        <a:buChar char="-"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Lavorare in pair programming.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55600" lvl="0" marL="45720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000"/>
                        <a:buFont typeface="Montserrat"/>
                        <a:buChar char="-"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Comunicare quotidianamente l'andamento del progetto.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55600" lvl="0" marL="45720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000"/>
                        <a:buFont typeface="Montserrat"/>
                        <a:buChar char="-"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Lavorare seguendo il Pull-based development.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55600" lvl="0" marL="45720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000"/>
                        <a:buFont typeface="Montserrat"/>
                        <a:buChar char="-"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Documentare costantemente il codice (javadoc).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55600" lvl="0" marL="45720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000"/>
                        <a:buFont typeface="Montserrat"/>
                        <a:buChar char="-"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Rispettare gli standard di qualità (checkstyle).</a:t>
                      </a:r>
                      <a:endParaRPr sz="2000">
                        <a:solidFill>
                          <a:srgbClr val="0B132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37675" marB="137675" marR="137675" marL="1376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143405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-US" sz="24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Cosa smettere di fare</a:t>
                      </a:r>
                      <a:r>
                        <a:rPr i="1" lang="en-US" sz="24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</a:t>
                      </a:r>
                      <a:endParaRPr i="1" sz="24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55600" lvl="0" marL="45720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000"/>
                        <a:buFont typeface="Montserrat"/>
                        <a:buChar char="-"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Sottovalutare l'importanza del tracciamento quotidiano delle ore di lavoro.</a:t>
                      </a:r>
                      <a:endParaRPr b="1"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37675" marB="137675" marR="137675" marL="1376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92615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24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Cosa cominciare a fare</a:t>
                      </a:r>
                      <a:r>
                        <a:rPr i="1" lang="en-US" sz="24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</a:t>
                      </a:r>
                      <a:endParaRPr i="1" sz="24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55600" lvl="0" marL="45720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000"/>
                        <a:buFont typeface="Montserrat"/>
                        <a:buChar char="-"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Sprint Planning considerando la team velocity.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55600" lvl="0" marL="45720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000"/>
                        <a:buFont typeface="Montserrat"/>
                        <a:buChar char="-"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Aumentare il numero di meeting settimanali da 3 a 5.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55600" lvl="0" marL="45720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000"/>
                        <a:buFont typeface="Montserrat"/>
                        <a:buChar char="-"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Integrare meglio il sistema di Issue Tracking di Github.</a:t>
                      </a:r>
                      <a:endParaRPr b="1"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37675" marB="137675" marR="137675" marL="1376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887" name="Google Shape;887;g208e075f561_5_568"/>
          <p:cNvSpPr txBox="1"/>
          <p:nvPr/>
        </p:nvSpPr>
        <p:spPr>
          <a:xfrm>
            <a:off x="1579911" y="692524"/>
            <a:ext cx="15128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Sprint </a:t>
            </a:r>
            <a:r>
              <a:rPr lang="en-US" sz="7500">
                <a:solidFill>
                  <a:srgbClr val="4DA1A9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#1</a:t>
            </a:r>
            <a:endParaRPr b="1" i="0" sz="1400" u="none" cap="none" strike="noStrike">
              <a:solidFill>
                <a:srgbClr val="4DA1A9"/>
              </a:solidFill>
            </a:endParaRPr>
          </a:p>
        </p:txBody>
      </p:sp>
      <p:cxnSp>
        <p:nvCxnSpPr>
          <p:cNvPr id="888" name="Google Shape;888;g208e075f561_5_568"/>
          <p:cNvCxnSpPr/>
          <p:nvPr/>
        </p:nvCxnSpPr>
        <p:spPr>
          <a:xfrm flipH="1" rot="10800000">
            <a:off x="10446825" y="1264100"/>
            <a:ext cx="4091700" cy="990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9" name="Google Shape;889;g208e075f561_5_568"/>
          <p:cNvSpPr/>
          <p:nvPr/>
        </p:nvSpPr>
        <p:spPr>
          <a:xfrm>
            <a:off x="15944819" y="10546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g208e075f561_5_568"/>
          <p:cNvSpPr/>
          <p:nvPr/>
        </p:nvSpPr>
        <p:spPr>
          <a:xfrm>
            <a:off x="16486869" y="10546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g208e075f561_5_568"/>
          <p:cNvSpPr/>
          <p:nvPr/>
        </p:nvSpPr>
        <p:spPr>
          <a:xfrm>
            <a:off x="17028919" y="10546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g208e075f561_5_568" title="Gra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6338" y="3369437"/>
            <a:ext cx="9075125" cy="56026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08e075f561_1_104"/>
          <p:cNvSpPr txBox="1"/>
          <p:nvPr/>
        </p:nvSpPr>
        <p:spPr>
          <a:xfrm>
            <a:off x="720549" y="556925"/>
            <a:ext cx="159627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Analisi Finanziaria</a:t>
            </a:r>
            <a:endParaRPr sz="6000"/>
          </a:p>
        </p:txBody>
      </p:sp>
      <p:sp>
        <p:nvSpPr>
          <p:cNvPr id="159" name="Google Shape;159;g208e075f561_1_104"/>
          <p:cNvSpPr txBox="1"/>
          <p:nvPr/>
        </p:nvSpPr>
        <p:spPr>
          <a:xfrm>
            <a:off x="720538" y="4382977"/>
            <a:ext cx="348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3F6FA"/>
                </a:solidFill>
                <a:latin typeface="Montserrat"/>
                <a:ea typeface="Montserrat"/>
                <a:cs typeface="Montserrat"/>
                <a:sym typeface="Montserrat"/>
              </a:rPr>
              <a:t>Facade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g208e075f561_1_104"/>
          <p:cNvSpPr txBox="1"/>
          <p:nvPr/>
        </p:nvSpPr>
        <p:spPr>
          <a:xfrm>
            <a:off x="6666591" y="4382977"/>
            <a:ext cx="358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3F6FA"/>
                </a:solidFill>
                <a:latin typeface="Montserrat"/>
                <a:ea typeface="Montserrat"/>
                <a:cs typeface="Montserrat"/>
                <a:sym typeface="Montserrat"/>
              </a:rPr>
              <a:t>Observer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61" name="Google Shape;161;g208e075f561_1_104"/>
          <p:cNvGraphicFramePr/>
          <p:nvPr/>
        </p:nvGraphicFramePr>
        <p:xfrm>
          <a:off x="2527825" y="2071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{66C53AAE-4A78-413B-B65A-99961227BA17}</a:tableStyleId>
              </a:tblPr>
              <a:tblGrid>
                <a:gridCol w="4354325"/>
                <a:gridCol w="2159525"/>
                <a:gridCol w="1679625"/>
                <a:gridCol w="1679625"/>
                <a:gridCol w="1679625"/>
                <a:gridCol w="1679625"/>
              </a:tblGrid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Discount rate</a:t>
                      </a:r>
                      <a:endParaRPr b="1" sz="2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8,00%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  <a:tr h="1762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 assume che il progetto sia completato in 3 mesi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Anni</a:t>
                      </a:r>
                      <a:endParaRPr b="1" sz="2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 hMerge="1"/>
                <a:tc hMerge="1"/>
                <a:tc hMerge="1"/>
                <a:tc hMerge="1"/>
              </a:tr>
              <a:tr h="1762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b="1" sz="2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="1" sz="2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b="1" sz="2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b="1" sz="2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</a:t>
                      </a:r>
                      <a:endParaRPr b="1" sz="2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</a:tr>
              <a:tr h="1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Costs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€18.750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€5.000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€5.000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€5.000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Discount factors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1.00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0.93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Discounted costs</a:t>
                      </a:r>
                      <a:endParaRPr b="1" sz="2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€18.750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€4.650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€4.300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€3.950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€31.650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1325"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1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Benefits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€0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€18.450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€18.450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€18.450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Discount factors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1.00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0.93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Discounted benefits</a:t>
                      </a:r>
                      <a:endParaRPr b="1" sz="2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€0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€17.159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€15.867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€14.576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€47.601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1325"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1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Discounted benefits - costs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€(18.750)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€12.509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€11.567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€10.626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4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Cumulative benefits - costs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€(18.750)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€(6.242)</a:t>
                      </a:r>
                      <a:endParaRPr b="1" sz="2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€5.326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€15.951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NPV</a:t>
                      </a:r>
                      <a:endParaRPr b="1" sz="2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</a:tr>
              <a:tr h="10000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Payback</a:t>
                      </a:r>
                      <a:endParaRPr b="1" sz="2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€15.951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Discounted life cycle ROI</a:t>
                      </a:r>
                      <a:endParaRPr b="1" sz="2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50%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62" name="Google Shape;162;g208e075f561_1_104"/>
          <p:cNvGraphicFramePr/>
          <p:nvPr/>
        </p:nvGraphicFramePr>
        <p:xfrm>
          <a:off x="2527813" y="906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{66C53AAE-4A78-413B-B65A-99961227BA17}</a:tableStyleId>
              </a:tblPr>
              <a:tblGrid>
                <a:gridCol w="3598825"/>
                <a:gridCol w="1953025"/>
                <a:gridCol w="2764950"/>
                <a:gridCol w="1843300"/>
                <a:gridCol w="1536125"/>
                <a:gridCol w="1536125"/>
              </a:tblGrid>
              <a:tr h="25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Benefits</a:t>
                      </a:r>
                      <a:endParaRPr b="1" sz="2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Cost/h</a:t>
                      </a:r>
                      <a:endParaRPr b="1" sz="2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Hour saved/day</a:t>
                      </a:r>
                      <a:endParaRPr b="1" sz="2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Number</a:t>
                      </a:r>
                      <a:endParaRPr b="1" sz="2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Guadagno annuale</a:t>
                      </a:r>
                      <a:endParaRPr b="1" sz="2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 hMerge="1"/>
              </a:tr>
              <a:tr h="25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Personale Medico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€12.50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€18.450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63" name="Google Shape;163;g208e075f561_1_104"/>
          <p:cNvSpPr/>
          <p:nvPr/>
        </p:nvSpPr>
        <p:spPr>
          <a:xfrm>
            <a:off x="16032244" y="11848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08e075f561_1_104"/>
          <p:cNvSpPr/>
          <p:nvPr/>
        </p:nvSpPr>
        <p:spPr>
          <a:xfrm>
            <a:off x="16574294" y="11848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208e075f561_1_104"/>
          <p:cNvSpPr/>
          <p:nvPr/>
        </p:nvSpPr>
        <p:spPr>
          <a:xfrm>
            <a:off x="17116344" y="11848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7" name="Google Shape;897;g208e075f561_5_594"/>
          <p:cNvGraphicFramePr/>
          <p:nvPr/>
        </p:nvGraphicFramePr>
        <p:xfrm>
          <a:off x="581999" y="20871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{CD6CB370-47F0-4D57-B5B6-D98C32B66BF1}</a:tableStyleId>
              </a:tblPr>
              <a:tblGrid>
                <a:gridCol w="6368375"/>
                <a:gridCol w="1479075"/>
              </a:tblGrid>
              <a:tr h="641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84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Story points</a:t>
                      </a:r>
                      <a:endParaRPr sz="2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37675" marB="137675" marR="137675" marL="1376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B132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</a:t>
                      </a:r>
                      <a:r>
                        <a:rPr b="1" lang="en-US" sz="2000">
                          <a:solidFill>
                            <a:srgbClr val="0B132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/29</a:t>
                      </a:r>
                      <a:endParaRPr b="1" sz="2000">
                        <a:solidFill>
                          <a:srgbClr val="0B132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37675" marB="137675" marR="137675" marL="1376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11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Sprint Retrospective</a:t>
                      </a:r>
                      <a:endParaRPr sz="24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37675" marB="137675" marR="137675" marL="1376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 hMerge="1"/>
              </a:tr>
              <a:tr h="3141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24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Cosa continuare a fare</a:t>
                      </a:r>
                      <a:r>
                        <a:rPr i="1" lang="en-US" sz="24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</a:t>
                      </a:r>
                      <a:endParaRPr i="1" sz="24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55600" lvl="0" marL="45720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000"/>
                        <a:buFont typeface="Montserrat"/>
                        <a:buChar char="-"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Mantenere il codice completamente integrato adottando una pipeline di CI.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55600" lvl="0" marL="45720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000"/>
                        <a:buFont typeface="Montserrat"/>
                        <a:buChar char="-"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Applicare in maniera corretta le metodologie di testing.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55600" lvl="0" marL="45720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000"/>
                        <a:buFont typeface="Montserrat"/>
                        <a:buChar char="-"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Utilizzare il 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debugger integrato nell'IDE per debuggare.</a:t>
                      </a:r>
                      <a:endParaRPr b="1"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37675" marB="137675" marR="137675" marL="1376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10071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-US" sz="24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Cosa smettere di fare</a:t>
                      </a:r>
                      <a:r>
                        <a:rPr i="1" lang="en-US" sz="24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</a:t>
                      </a:r>
                      <a:endParaRPr i="1" sz="24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55600" lvl="0" marL="45720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000"/>
                        <a:buFont typeface="Montserrat"/>
                        <a:buChar char="-"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Evitare di interferire nel lavoro degli altri.</a:t>
                      </a:r>
                      <a:endParaRPr b="1"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37675" marB="137675" marR="137675" marL="1376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228795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-US" sz="24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Cosa cominciare a fare</a:t>
                      </a:r>
                      <a:r>
                        <a:rPr i="1" lang="en-US" sz="24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</a:t>
                      </a:r>
                      <a:endParaRPr i="1" sz="24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55600" lvl="0" marL="45720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000"/>
                        <a:buFont typeface="Montserrat"/>
                        <a:buChar char="-"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Migliorare l’analisi di fattibilità dei task inseriti nello Sprint Backlog.</a:t>
                      </a:r>
                      <a:endParaRPr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55600" lvl="0" marL="45720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000"/>
                        <a:buFont typeface="Montserrat"/>
                        <a:buChar char="-"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Credere maggiormente nelle proprie capacità superando la paura di sbagliare.</a:t>
                      </a:r>
                      <a:endParaRPr b="1"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37675" marB="137675" marR="137675" marL="1376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898" name="Google Shape;898;g208e075f561_5_594"/>
          <p:cNvSpPr txBox="1"/>
          <p:nvPr/>
        </p:nvSpPr>
        <p:spPr>
          <a:xfrm>
            <a:off x="1579911" y="692524"/>
            <a:ext cx="15128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Sprint </a:t>
            </a:r>
            <a:r>
              <a:rPr lang="en-US" sz="7500">
                <a:solidFill>
                  <a:srgbClr val="D9514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#2</a:t>
            </a:r>
            <a:endParaRPr b="0" i="0" sz="1400" u="none" cap="none" strike="noStrike">
              <a:solidFill>
                <a:srgbClr val="D951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9" name="Google Shape;899;g208e075f561_5_594"/>
          <p:cNvCxnSpPr/>
          <p:nvPr/>
        </p:nvCxnSpPr>
        <p:spPr>
          <a:xfrm flipH="1" rot="10800000">
            <a:off x="10446825" y="1264100"/>
            <a:ext cx="4091700" cy="990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g208e075f561_5_594"/>
          <p:cNvSpPr/>
          <p:nvPr/>
        </p:nvSpPr>
        <p:spPr>
          <a:xfrm>
            <a:off x="15944819" y="10546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g208e075f561_5_594"/>
          <p:cNvSpPr/>
          <p:nvPr/>
        </p:nvSpPr>
        <p:spPr>
          <a:xfrm>
            <a:off x="16486869" y="10546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g208e075f561_5_594"/>
          <p:cNvSpPr/>
          <p:nvPr/>
        </p:nvSpPr>
        <p:spPr>
          <a:xfrm>
            <a:off x="17028919" y="10546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3" name="Google Shape;903;g208e075f561_5_594" title="Gra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6350" y="3354322"/>
            <a:ext cx="9075126" cy="563282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g208e075f561_5_707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g208e075f561_5_707"/>
          <p:cNvSpPr/>
          <p:nvPr/>
        </p:nvSpPr>
        <p:spPr>
          <a:xfrm>
            <a:off x="407750" y="2852200"/>
            <a:ext cx="5661214" cy="6889041"/>
          </a:xfrm>
          <a:custGeom>
            <a:rect b="b" l="l" r="r" t="t"/>
            <a:pathLst>
              <a:path extrusionOk="0" h="1419689" w="1490774">
                <a:moveTo>
                  <a:pt x="65653" y="0"/>
                </a:moveTo>
                <a:lnTo>
                  <a:pt x="1425121" y="0"/>
                </a:lnTo>
                <a:cubicBezTo>
                  <a:pt x="1461380" y="0"/>
                  <a:pt x="1490774" y="29394"/>
                  <a:pt x="1490774" y="65653"/>
                </a:cubicBezTo>
                <a:lnTo>
                  <a:pt x="1490774" y="1354036"/>
                </a:lnTo>
                <a:cubicBezTo>
                  <a:pt x="1490774" y="1390295"/>
                  <a:pt x="1461380" y="1419689"/>
                  <a:pt x="1425121" y="1419689"/>
                </a:cubicBezTo>
                <a:lnTo>
                  <a:pt x="65653" y="1419689"/>
                </a:lnTo>
                <a:cubicBezTo>
                  <a:pt x="29394" y="1419689"/>
                  <a:pt x="0" y="1390295"/>
                  <a:pt x="0" y="1354036"/>
                </a:cubicBezTo>
                <a:lnTo>
                  <a:pt x="0" y="65653"/>
                </a:lnTo>
                <a:cubicBezTo>
                  <a:pt x="0" y="29394"/>
                  <a:pt x="29394" y="0"/>
                  <a:pt x="65653" y="0"/>
                </a:cubicBez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g208e075f561_5_707"/>
          <p:cNvSpPr/>
          <p:nvPr/>
        </p:nvSpPr>
        <p:spPr>
          <a:xfrm>
            <a:off x="6313850" y="2852200"/>
            <a:ext cx="5661214" cy="6889041"/>
          </a:xfrm>
          <a:custGeom>
            <a:rect b="b" l="l" r="r" t="t"/>
            <a:pathLst>
              <a:path extrusionOk="0" h="1419689" w="1490774">
                <a:moveTo>
                  <a:pt x="65653" y="0"/>
                </a:moveTo>
                <a:lnTo>
                  <a:pt x="1425121" y="0"/>
                </a:lnTo>
                <a:cubicBezTo>
                  <a:pt x="1461380" y="0"/>
                  <a:pt x="1490774" y="29394"/>
                  <a:pt x="1490774" y="65653"/>
                </a:cubicBezTo>
                <a:lnTo>
                  <a:pt x="1490774" y="1354036"/>
                </a:lnTo>
                <a:cubicBezTo>
                  <a:pt x="1490774" y="1390295"/>
                  <a:pt x="1461380" y="1419689"/>
                  <a:pt x="1425121" y="1419689"/>
                </a:cubicBezTo>
                <a:lnTo>
                  <a:pt x="65653" y="1419689"/>
                </a:lnTo>
                <a:cubicBezTo>
                  <a:pt x="29394" y="1419689"/>
                  <a:pt x="0" y="1390295"/>
                  <a:pt x="0" y="1354036"/>
                </a:cubicBezTo>
                <a:lnTo>
                  <a:pt x="0" y="65653"/>
                </a:lnTo>
                <a:cubicBezTo>
                  <a:pt x="0" y="29394"/>
                  <a:pt x="29394" y="0"/>
                  <a:pt x="65653" y="0"/>
                </a:cubicBez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g208e075f561_5_707"/>
          <p:cNvSpPr/>
          <p:nvPr/>
        </p:nvSpPr>
        <p:spPr>
          <a:xfrm>
            <a:off x="12219950" y="2851900"/>
            <a:ext cx="5661214" cy="6889041"/>
          </a:xfrm>
          <a:custGeom>
            <a:rect b="b" l="l" r="r" t="t"/>
            <a:pathLst>
              <a:path extrusionOk="0" h="1419689" w="1490774">
                <a:moveTo>
                  <a:pt x="65653" y="0"/>
                </a:moveTo>
                <a:lnTo>
                  <a:pt x="1425121" y="0"/>
                </a:lnTo>
                <a:cubicBezTo>
                  <a:pt x="1461380" y="0"/>
                  <a:pt x="1490774" y="29394"/>
                  <a:pt x="1490774" y="65653"/>
                </a:cubicBezTo>
                <a:lnTo>
                  <a:pt x="1490774" y="1354036"/>
                </a:lnTo>
                <a:cubicBezTo>
                  <a:pt x="1490774" y="1390295"/>
                  <a:pt x="1461380" y="1419689"/>
                  <a:pt x="1425121" y="1419689"/>
                </a:cubicBezTo>
                <a:lnTo>
                  <a:pt x="65653" y="1419689"/>
                </a:lnTo>
                <a:cubicBezTo>
                  <a:pt x="29394" y="1419689"/>
                  <a:pt x="0" y="1390295"/>
                  <a:pt x="0" y="1354036"/>
                </a:cubicBezTo>
                <a:lnTo>
                  <a:pt x="0" y="65653"/>
                </a:lnTo>
                <a:cubicBezTo>
                  <a:pt x="0" y="29394"/>
                  <a:pt x="29394" y="0"/>
                  <a:pt x="65653" y="0"/>
                </a:cubicBez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g208e075f561_5_707"/>
          <p:cNvSpPr txBox="1"/>
          <p:nvPr/>
        </p:nvSpPr>
        <p:spPr>
          <a:xfrm>
            <a:off x="421537" y="2852200"/>
            <a:ext cx="56613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Supporto ed Autorevolezza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g208e075f561_5_707"/>
          <p:cNvSpPr txBox="1"/>
          <p:nvPr/>
        </p:nvSpPr>
        <p:spPr>
          <a:xfrm>
            <a:off x="701925" y="4972104"/>
            <a:ext cx="50394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A1A9"/>
              </a:buClr>
              <a:buSzPts val="2400"/>
              <a:buFont typeface="Montserrat"/>
              <a:buChar char="●"/>
            </a:pPr>
            <a:r>
              <a:rPr lang="en-US" sz="24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I PM hanno supportato il team creando un ambiente in cui si è stati liberi di esprimere idee, difficoltà e necessità.</a:t>
            </a:r>
            <a:br>
              <a:rPr lang="en-US" sz="24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400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A1A9"/>
              </a:buClr>
              <a:buSzPts val="2400"/>
              <a:buFont typeface="Montserrat"/>
              <a:buChar char="●"/>
            </a:pPr>
            <a:r>
              <a:rPr lang="en-US" sz="24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È importante non sacrificare troppo l’</a:t>
            </a:r>
            <a:r>
              <a:rPr b="1" lang="en-US" sz="24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autorevolezza</a:t>
            </a:r>
            <a:r>
              <a:rPr lang="en-US" sz="24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 del ruolo del PM ricordando che si è responsabili del corretto completamento del progetto.</a:t>
            </a:r>
            <a:endParaRPr sz="2400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g208e075f561_5_707"/>
          <p:cNvSpPr txBox="1"/>
          <p:nvPr/>
        </p:nvSpPr>
        <p:spPr>
          <a:xfrm>
            <a:off x="407756" y="1247948"/>
            <a:ext cx="11566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78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Lessons learned</a:t>
            </a:r>
            <a:endParaRPr b="0" i="0" sz="7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g208e075f561_5_707"/>
          <p:cNvSpPr txBox="1"/>
          <p:nvPr/>
        </p:nvSpPr>
        <p:spPr>
          <a:xfrm>
            <a:off x="6341838" y="2852200"/>
            <a:ext cx="56328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Gestione dei rischi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g208e075f561_5_707"/>
          <p:cNvSpPr txBox="1"/>
          <p:nvPr/>
        </p:nvSpPr>
        <p:spPr>
          <a:xfrm>
            <a:off x="6656113" y="4972095"/>
            <a:ext cx="4976700" cy="4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A1A9"/>
              </a:buClr>
              <a:buSzPts val="2500"/>
              <a:buFont typeface="Montserrat"/>
              <a:buChar char="●"/>
            </a:pPr>
            <a:r>
              <a:rPr lang="en-US" sz="25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Avere dei piani di prevenzione e contingenza ha ridotto i danni causati dai rischi.</a:t>
            </a:r>
            <a:br>
              <a:rPr lang="en-US" sz="25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500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A1A9"/>
              </a:buClr>
              <a:buSzPts val="2500"/>
              <a:buFont typeface="Montserrat"/>
              <a:buChar char="●"/>
            </a:pPr>
            <a:r>
              <a:rPr lang="en-US" sz="25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Alcuni rischi potevano essere evitati con una </a:t>
            </a:r>
            <a:r>
              <a:rPr b="1" lang="en-US" sz="25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comunicazione </a:t>
            </a:r>
            <a:r>
              <a:rPr lang="en-US" sz="25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preventiva che poteva essere ulteriormente incoraggiata.</a:t>
            </a:r>
            <a:endParaRPr sz="2500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17" name="Google Shape;917;g208e075f561_5_707"/>
          <p:cNvCxnSpPr/>
          <p:nvPr/>
        </p:nvCxnSpPr>
        <p:spPr>
          <a:xfrm>
            <a:off x="8430831" y="2138071"/>
            <a:ext cx="7321800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8" name="Google Shape;918;g208e075f561_5_707"/>
          <p:cNvSpPr txBox="1"/>
          <p:nvPr/>
        </p:nvSpPr>
        <p:spPr>
          <a:xfrm>
            <a:off x="12233663" y="2852200"/>
            <a:ext cx="56328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Produttività costante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g208e075f561_5_707"/>
          <p:cNvSpPr txBox="1"/>
          <p:nvPr/>
        </p:nvSpPr>
        <p:spPr>
          <a:xfrm>
            <a:off x="12547600" y="4943300"/>
            <a:ext cx="4976700" cy="44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A1A9"/>
              </a:buClr>
              <a:buSzPts val="2300"/>
              <a:buFont typeface="Montserrat"/>
              <a:buChar char="●"/>
            </a:pPr>
            <a:r>
              <a:rPr lang="en-US" sz="23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I team member non sono riusciti a mantenere una produttività costante durante tutto lo sviluppo del progetto.</a:t>
            </a:r>
            <a:br>
              <a:rPr lang="en-US" sz="23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300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A1A9"/>
              </a:buClr>
              <a:buSzPts val="2300"/>
              <a:buFont typeface="Montserrat"/>
              <a:buChar char="●"/>
            </a:pPr>
            <a:r>
              <a:rPr lang="en-US" sz="23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Avere delle ore di lavoro giornaliere obbligatorie, anche se difficile in ambito didattico, avrebbe aiutato a mantenere costante la produttività nel tempo.</a:t>
            </a:r>
            <a:endParaRPr sz="2300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0" name="Google Shape;920;g208e075f561_5_707"/>
          <p:cNvSpPr/>
          <p:nvPr/>
        </p:nvSpPr>
        <p:spPr>
          <a:xfrm>
            <a:off x="16389557" y="17093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g208e075f561_5_707"/>
          <p:cNvSpPr/>
          <p:nvPr/>
        </p:nvSpPr>
        <p:spPr>
          <a:xfrm>
            <a:off x="16931607" y="17093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g208e075f561_5_707"/>
          <p:cNvSpPr/>
          <p:nvPr/>
        </p:nvSpPr>
        <p:spPr>
          <a:xfrm>
            <a:off x="17473657" y="17093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g208e075f561_5_985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g208e075f561_5_985"/>
          <p:cNvSpPr/>
          <p:nvPr/>
        </p:nvSpPr>
        <p:spPr>
          <a:xfrm>
            <a:off x="1741338" y="2852200"/>
            <a:ext cx="5661214" cy="6889041"/>
          </a:xfrm>
          <a:custGeom>
            <a:rect b="b" l="l" r="r" t="t"/>
            <a:pathLst>
              <a:path extrusionOk="0" h="1419689" w="1490774">
                <a:moveTo>
                  <a:pt x="65653" y="0"/>
                </a:moveTo>
                <a:lnTo>
                  <a:pt x="1425121" y="0"/>
                </a:lnTo>
                <a:cubicBezTo>
                  <a:pt x="1461380" y="0"/>
                  <a:pt x="1490774" y="29394"/>
                  <a:pt x="1490774" y="65653"/>
                </a:cubicBezTo>
                <a:lnTo>
                  <a:pt x="1490774" y="1354036"/>
                </a:lnTo>
                <a:cubicBezTo>
                  <a:pt x="1490774" y="1390295"/>
                  <a:pt x="1461380" y="1419689"/>
                  <a:pt x="1425121" y="1419689"/>
                </a:cubicBezTo>
                <a:lnTo>
                  <a:pt x="65653" y="1419689"/>
                </a:lnTo>
                <a:cubicBezTo>
                  <a:pt x="29394" y="1419689"/>
                  <a:pt x="0" y="1390295"/>
                  <a:pt x="0" y="1354036"/>
                </a:cubicBezTo>
                <a:lnTo>
                  <a:pt x="0" y="65653"/>
                </a:lnTo>
                <a:cubicBezTo>
                  <a:pt x="0" y="29394"/>
                  <a:pt x="29394" y="0"/>
                  <a:pt x="65653" y="0"/>
                </a:cubicBez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g208e075f561_5_985"/>
          <p:cNvSpPr/>
          <p:nvPr/>
        </p:nvSpPr>
        <p:spPr>
          <a:xfrm>
            <a:off x="9266453" y="2852200"/>
            <a:ext cx="7122173" cy="6889041"/>
          </a:xfrm>
          <a:custGeom>
            <a:rect b="b" l="l" r="r" t="t"/>
            <a:pathLst>
              <a:path extrusionOk="0" h="1419689" w="1490774">
                <a:moveTo>
                  <a:pt x="65653" y="0"/>
                </a:moveTo>
                <a:lnTo>
                  <a:pt x="1425121" y="0"/>
                </a:lnTo>
                <a:cubicBezTo>
                  <a:pt x="1461380" y="0"/>
                  <a:pt x="1490774" y="29394"/>
                  <a:pt x="1490774" y="65653"/>
                </a:cubicBezTo>
                <a:lnTo>
                  <a:pt x="1490774" y="1354036"/>
                </a:lnTo>
                <a:cubicBezTo>
                  <a:pt x="1490774" y="1390295"/>
                  <a:pt x="1461380" y="1419689"/>
                  <a:pt x="1425121" y="1419689"/>
                </a:cubicBezTo>
                <a:lnTo>
                  <a:pt x="65653" y="1419689"/>
                </a:lnTo>
                <a:cubicBezTo>
                  <a:pt x="29394" y="1419689"/>
                  <a:pt x="0" y="1390295"/>
                  <a:pt x="0" y="1354036"/>
                </a:cubicBezTo>
                <a:lnTo>
                  <a:pt x="0" y="65653"/>
                </a:lnTo>
                <a:cubicBezTo>
                  <a:pt x="0" y="29394"/>
                  <a:pt x="29394" y="0"/>
                  <a:pt x="65653" y="0"/>
                </a:cubicBez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g208e075f561_5_985"/>
          <p:cNvSpPr txBox="1"/>
          <p:nvPr/>
        </p:nvSpPr>
        <p:spPr>
          <a:xfrm>
            <a:off x="1741362" y="3311988"/>
            <a:ext cx="566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6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Scelte tecniche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g208e075f561_5_985"/>
          <p:cNvSpPr txBox="1"/>
          <p:nvPr/>
        </p:nvSpPr>
        <p:spPr>
          <a:xfrm>
            <a:off x="2052238" y="4606779"/>
            <a:ext cx="50394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A1A9"/>
              </a:buClr>
              <a:buSzPts val="3000"/>
              <a:buFont typeface="Montserrat"/>
              <a:buChar char="●"/>
            </a:pPr>
            <a:r>
              <a:rPr lang="en-US" sz="30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La scelta di far utilizzare tecnologie nuove ai TM, malgrado abbia portato maggiori ore di training e di implementazione, si è rivelata una </a:t>
            </a:r>
            <a:r>
              <a:rPr i="1" lang="en-US" sz="30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scelta vincente</a:t>
            </a:r>
            <a:r>
              <a:rPr lang="en-US" sz="30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 per il prodotto finale e la </a:t>
            </a:r>
            <a:r>
              <a:rPr b="1" lang="en-US" sz="30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formazione</a:t>
            </a:r>
            <a:r>
              <a:rPr lang="en-US" sz="30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 del team.</a:t>
            </a:r>
            <a:endParaRPr sz="3000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2" name="Google Shape;932;g208e075f561_5_985"/>
          <p:cNvSpPr txBox="1"/>
          <p:nvPr/>
        </p:nvSpPr>
        <p:spPr>
          <a:xfrm>
            <a:off x="407756" y="1247948"/>
            <a:ext cx="11566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78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Lessons learned</a:t>
            </a:r>
            <a:endParaRPr b="0" i="0" sz="7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g208e075f561_5_985"/>
          <p:cNvSpPr txBox="1"/>
          <p:nvPr/>
        </p:nvSpPr>
        <p:spPr>
          <a:xfrm>
            <a:off x="10011125" y="3271375"/>
            <a:ext cx="5632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6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SCRUM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g208e075f561_5_985"/>
          <p:cNvSpPr txBox="1"/>
          <p:nvPr/>
        </p:nvSpPr>
        <p:spPr>
          <a:xfrm>
            <a:off x="9596854" y="4606775"/>
            <a:ext cx="6461400" cy="4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A1A9"/>
              </a:buClr>
              <a:buSzPts val="2500"/>
              <a:buFont typeface="Montserrat"/>
              <a:buChar char="●"/>
            </a:pPr>
            <a:r>
              <a:rPr lang="en-US" sz="25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I TM hanno risposto in maniera positiva all’esperienza esprimendo i vantaggi chiave dell’approccio nella comunicazione e nella divisione del carico di lavoro.</a:t>
            </a:r>
            <a:br>
              <a:rPr lang="en-US" sz="25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500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A1A9"/>
              </a:buClr>
              <a:buSzPts val="2500"/>
              <a:buFont typeface="Montserrat"/>
              <a:buChar char="●"/>
            </a:pPr>
            <a:r>
              <a:rPr lang="en-US" sz="25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Dovevano essere svolti </a:t>
            </a:r>
            <a:r>
              <a:rPr b="1" lang="en-US" sz="25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meeting giornalieri</a:t>
            </a:r>
            <a:r>
              <a:rPr lang="en-US" sz="25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 anche nei giorni in cui i TM erano impegnati in altre attività, in modo tale da avere visione chiara dell’andamento dello sprint.</a:t>
            </a:r>
            <a:endParaRPr sz="2500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35" name="Google Shape;935;g208e075f561_5_985"/>
          <p:cNvCxnSpPr/>
          <p:nvPr/>
        </p:nvCxnSpPr>
        <p:spPr>
          <a:xfrm>
            <a:off x="8430831" y="2138071"/>
            <a:ext cx="7321800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6" name="Google Shape;936;g208e075f561_5_985"/>
          <p:cNvSpPr/>
          <p:nvPr/>
        </p:nvSpPr>
        <p:spPr>
          <a:xfrm>
            <a:off x="16389557" y="17093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g208e075f561_5_985"/>
          <p:cNvSpPr/>
          <p:nvPr/>
        </p:nvSpPr>
        <p:spPr>
          <a:xfrm>
            <a:off x="16931607" y="17093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g208e075f561_5_985"/>
          <p:cNvSpPr/>
          <p:nvPr/>
        </p:nvSpPr>
        <p:spPr>
          <a:xfrm>
            <a:off x="17473657" y="17093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A69B"/>
            </a:gs>
            <a:gs pos="100000">
              <a:srgbClr val="697F8C"/>
            </a:gs>
          </a:gsLst>
          <a:lin ang="5400012" scaled="0"/>
        </a:gradFill>
      </p:bgPr>
    </p:bg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3" name="Google Shape;943;g208e81b4bac_2_46"/>
          <p:cNvGrpSpPr/>
          <p:nvPr/>
        </p:nvGrpSpPr>
        <p:grpSpPr>
          <a:xfrm>
            <a:off x="1028700" y="884038"/>
            <a:ext cx="16230707" cy="8374317"/>
            <a:chOff x="0" y="-38100"/>
            <a:chExt cx="4274726" cy="2205567"/>
          </a:xfrm>
        </p:grpSpPr>
        <p:sp>
          <p:nvSpPr>
            <p:cNvPr id="944" name="Google Shape;944;g208e81b4bac_2_46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g208e81b4bac_2_4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6" name="Google Shape;946;g208e81b4bac_2_46"/>
          <p:cNvSpPr txBox="1"/>
          <p:nvPr/>
        </p:nvSpPr>
        <p:spPr>
          <a:xfrm>
            <a:off x="3208801" y="4109100"/>
            <a:ext cx="118704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00"/>
              <a:buFont typeface="Arial"/>
              <a:buNone/>
            </a:pPr>
            <a:r>
              <a:rPr b="0" i="0" lang="en-US" sz="8700" u="none" cap="none" strike="noStrike">
                <a:solidFill>
                  <a:srgbClr val="191919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Grazie per l’attenzione</a:t>
            </a:r>
            <a:endParaRPr b="0" i="0" sz="8700" u="none" cap="none" strike="noStrike">
              <a:solidFill>
                <a:srgbClr val="191919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19191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Heartcare, gruppo C-15</a:t>
            </a:r>
            <a:endParaRPr b="0" i="0" sz="3000" u="none" cap="none" strike="noStrike">
              <a:solidFill>
                <a:srgbClr val="19191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47" name="Google Shape;947;g208e81b4bac_2_46"/>
          <p:cNvCxnSpPr/>
          <p:nvPr/>
        </p:nvCxnSpPr>
        <p:spPr>
          <a:xfrm>
            <a:off x="4638177" y="2245984"/>
            <a:ext cx="9799800" cy="0"/>
          </a:xfrm>
          <a:prstGeom prst="straightConnector1">
            <a:avLst/>
          </a:prstGeom>
          <a:noFill/>
          <a:ln cap="flat" cmpd="sng" w="38100">
            <a:solidFill>
              <a:srgbClr val="697F8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48" name="Google Shape;948;g208e81b4bac_2_46"/>
          <p:cNvGrpSpPr/>
          <p:nvPr/>
        </p:nvGrpSpPr>
        <p:grpSpPr>
          <a:xfrm>
            <a:off x="-3233490" y="5979520"/>
            <a:ext cx="6999827" cy="8615172"/>
            <a:chOff x="0" y="0"/>
            <a:chExt cx="9333103" cy="11486896"/>
          </a:xfrm>
        </p:grpSpPr>
        <p:sp>
          <p:nvSpPr>
            <p:cNvPr id="949" name="Google Shape;949;g208e81b4bac_2_46"/>
            <p:cNvSpPr/>
            <p:nvPr/>
          </p:nvSpPr>
          <p:spPr>
            <a:xfrm>
              <a:off x="0" y="0"/>
              <a:ext cx="9333103" cy="11486896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g208e81b4bac_2_46"/>
            <p:cNvSpPr/>
            <p:nvPr/>
          </p:nvSpPr>
          <p:spPr>
            <a:xfrm>
              <a:off x="545238" y="671062"/>
              <a:ext cx="8241792" cy="10143744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g208e81b4bac_2_46"/>
            <p:cNvSpPr/>
            <p:nvPr/>
          </p:nvSpPr>
          <p:spPr>
            <a:xfrm>
              <a:off x="1083502" y="1333541"/>
              <a:ext cx="7165340" cy="881888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2" name="Google Shape;952;g208e81b4bac_2_46"/>
          <p:cNvSpPr/>
          <p:nvPr/>
        </p:nvSpPr>
        <p:spPr>
          <a:xfrm>
            <a:off x="1490031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g208e81b4bac_2_46"/>
          <p:cNvSpPr/>
          <p:nvPr/>
        </p:nvSpPr>
        <p:spPr>
          <a:xfrm>
            <a:off x="1544236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g208e81b4bac_2_46"/>
          <p:cNvSpPr/>
          <p:nvPr/>
        </p:nvSpPr>
        <p:spPr>
          <a:xfrm>
            <a:off x="1598441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A69B"/>
            </a:gs>
            <a:gs pos="100000">
              <a:srgbClr val="697F8C"/>
            </a:gs>
          </a:gsLst>
          <a:lin ang="5400012" scaled="0"/>
        </a:gradFill>
      </p:bgPr>
    </p:bg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9" name="Google Shape;959;p16"/>
          <p:cNvGrpSpPr/>
          <p:nvPr/>
        </p:nvGrpSpPr>
        <p:grpSpPr>
          <a:xfrm>
            <a:off x="1028700" y="884038"/>
            <a:ext cx="16230707" cy="8374317"/>
            <a:chOff x="0" y="-38100"/>
            <a:chExt cx="4274726" cy="2205567"/>
          </a:xfrm>
        </p:grpSpPr>
        <p:sp>
          <p:nvSpPr>
            <p:cNvPr id="960" name="Google Shape;960;p16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2" name="Google Shape;962;p16"/>
          <p:cNvSpPr txBox="1"/>
          <p:nvPr/>
        </p:nvSpPr>
        <p:spPr>
          <a:xfrm>
            <a:off x="6848571" y="5336183"/>
            <a:ext cx="9909000" cy="3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</a:pPr>
            <a:r>
              <a:rPr b="0" i="0" lang="en-US" sz="10400" u="none" cap="none" strike="noStrike">
                <a:solidFill>
                  <a:srgbClr val="191919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Criteri</a:t>
            </a:r>
            <a:endParaRPr b="0" i="0" sz="10400" u="none" cap="none" strike="noStrike">
              <a:solidFill>
                <a:srgbClr val="191919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</a:pPr>
            <a:r>
              <a:rPr b="0" i="0" lang="en-US" sz="10400" u="none" cap="none" strike="noStrike">
                <a:solidFill>
                  <a:srgbClr val="191919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di accettazione</a:t>
            </a:r>
            <a:endParaRPr b="0" i="0" sz="10400" u="none" cap="none" strike="noStrike">
              <a:solidFill>
                <a:srgbClr val="191919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cxnSp>
        <p:nvCxnSpPr>
          <p:cNvPr id="963" name="Google Shape;963;p16"/>
          <p:cNvCxnSpPr/>
          <p:nvPr/>
        </p:nvCxnSpPr>
        <p:spPr>
          <a:xfrm>
            <a:off x="4638177" y="2245984"/>
            <a:ext cx="9799800" cy="0"/>
          </a:xfrm>
          <a:prstGeom prst="straightConnector1">
            <a:avLst/>
          </a:prstGeom>
          <a:noFill/>
          <a:ln cap="flat" cmpd="sng" w="38100">
            <a:solidFill>
              <a:srgbClr val="697F8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64" name="Google Shape;964;p16"/>
          <p:cNvGrpSpPr/>
          <p:nvPr/>
        </p:nvGrpSpPr>
        <p:grpSpPr>
          <a:xfrm>
            <a:off x="-3233490" y="5979520"/>
            <a:ext cx="6999827" cy="8615172"/>
            <a:chOff x="0" y="0"/>
            <a:chExt cx="9333103" cy="11486896"/>
          </a:xfrm>
        </p:grpSpPr>
        <p:sp>
          <p:nvSpPr>
            <p:cNvPr id="965" name="Google Shape;965;p16"/>
            <p:cNvSpPr/>
            <p:nvPr/>
          </p:nvSpPr>
          <p:spPr>
            <a:xfrm>
              <a:off x="0" y="0"/>
              <a:ext cx="9333103" cy="11486896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545238" y="671062"/>
              <a:ext cx="8241792" cy="10143744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1083502" y="1333541"/>
              <a:ext cx="7165340" cy="881888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8" name="Google Shape;968;p16"/>
          <p:cNvSpPr/>
          <p:nvPr/>
        </p:nvSpPr>
        <p:spPr>
          <a:xfrm>
            <a:off x="1490031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16"/>
          <p:cNvSpPr/>
          <p:nvPr/>
        </p:nvSpPr>
        <p:spPr>
          <a:xfrm>
            <a:off x="1544236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6"/>
          <p:cNvSpPr/>
          <p:nvPr/>
        </p:nvSpPr>
        <p:spPr>
          <a:xfrm>
            <a:off x="1598441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7"/>
          <p:cNvSpPr txBox="1"/>
          <p:nvPr/>
        </p:nvSpPr>
        <p:spPr>
          <a:xfrm>
            <a:off x="8833669" y="6406647"/>
            <a:ext cx="85272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Criteri</a:t>
            </a:r>
            <a:endParaRPr b="0" i="0" sz="8000" u="none" cap="none" strike="noStrike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di accettazione</a:t>
            </a:r>
            <a:endParaRPr b="0" i="0" sz="8000" u="none" cap="none" strike="noStrike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976" name="Google Shape;976;p17"/>
          <p:cNvSpPr txBox="1"/>
          <p:nvPr/>
        </p:nvSpPr>
        <p:spPr>
          <a:xfrm>
            <a:off x="2599624" y="1834807"/>
            <a:ext cx="4930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n-US" sz="56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p17"/>
          <p:cNvSpPr txBox="1"/>
          <p:nvPr/>
        </p:nvSpPr>
        <p:spPr>
          <a:xfrm>
            <a:off x="1029613" y="1616367"/>
            <a:ext cx="13653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0" i="0" lang="en-US" sz="63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7"/>
          <p:cNvSpPr txBox="1"/>
          <p:nvPr/>
        </p:nvSpPr>
        <p:spPr>
          <a:xfrm>
            <a:off x="1233024" y="3105565"/>
            <a:ext cx="12273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0" i="0" lang="en-US" sz="63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7"/>
          <p:cNvSpPr txBox="1"/>
          <p:nvPr/>
        </p:nvSpPr>
        <p:spPr>
          <a:xfrm>
            <a:off x="1249693" y="4594764"/>
            <a:ext cx="11940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0" i="0" lang="en-US" sz="63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03.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0" name="Google Shape;980;p17"/>
          <p:cNvCxnSpPr/>
          <p:nvPr/>
        </p:nvCxnSpPr>
        <p:spPr>
          <a:xfrm>
            <a:off x="3273949" y="9462624"/>
            <a:ext cx="13985351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1" name="Google Shape;981;p17"/>
          <p:cNvSpPr txBox="1"/>
          <p:nvPr/>
        </p:nvSpPr>
        <p:spPr>
          <a:xfrm>
            <a:off x="2599626" y="3324000"/>
            <a:ext cx="9469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Documentazione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2" name="Google Shape;982;p17"/>
          <p:cNvSpPr txBox="1"/>
          <p:nvPr/>
        </p:nvSpPr>
        <p:spPr>
          <a:xfrm>
            <a:off x="2599625" y="4813200"/>
            <a:ext cx="1046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Uso di Trello &amp; Slack</a:t>
            </a:r>
            <a:endParaRPr sz="5600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83" name="Google Shape;983;p17"/>
          <p:cNvGrpSpPr/>
          <p:nvPr/>
        </p:nvGrpSpPr>
        <p:grpSpPr>
          <a:xfrm rot="10800000">
            <a:off x="12684060" y="-4326955"/>
            <a:ext cx="6999827" cy="8615172"/>
            <a:chOff x="0" y="0"/>
            <a:chExt cx="9333103" cy="11486896"/>
          </a:xfrm>
        </p:grpSpPr>
        <p:sp>
          <p:nvSpPr>
            <p:cNvPr id="984" name="Google Shape;984;p17"/>
            <p:cNvSpPr/>
            <p:nvPr/>
          </p:nvSpPr>
          <p:spPr>
            <a:xfrm>
              <a:off x="0" y="0"/>
              <a:ext cx="9333103" cy="11486896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7"/>
            <p:cNvSpPr/>
            <p:nvPr/>
          </p:nvSpPr>
          <p:spPr>
            <a:xfrm>
              <a:off x="545238" y="671062"/>
              <a:ext cx="8241792" cy="10143744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7"/>
            <p:cNvSpPr/>
            <p:nvPr/>
          </p:nvSpPr>
          <p:spPr>
            <a:xfrm>
              <a:off x="1083502" y="1333541"/>
              <a:ext cx="7165340" cy="881888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7" name="Google Shape;987;p17"/>
          <p:cNvSpPr/>
          <p:nvPr/>
        </p:nvSpPr>
        <p:spPr>
          <a:xfrm>
            <a:off x="124969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7"/>
          <p:cNvSpPr/>
          <p:nvPr/>
        </p:nvSpPr>
        <p:spPr>
          <a:xfrm>
            <a:off x="179174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7"/>
          <p:cNvSpPr/>
          <p:nvPr/>
        </p:nvSpPr>
        <p:spPr>
          <a:xfrm>
            <a:off x="233379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17"/>
          <p:cNvSpPr txBox="1"/>
          <p:nvPr/>
        </p:nvSpPr>
        <p:spPr>
          <a:xfrm>
            <a:off x="1233024" y="6176900"/>
            <a:ext cx="13653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0" i="0" lang="en-US" sz="63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</a:t>
            </a:r>
            <a:r>
              <a:rPr lang="en-US" sz="6399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4</a:t>
            </a:r>
            <a:r>
              <a:rPr b="0" i="0" lang="en-US" sz="63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17"/>
          <p:cNvSpPr txBox="1"/>
          <p:nvPr/>
        </p:nvSpPr>
        <p:spPr>
          <a:xfrm>
            <a:off x="2582963" y="6395338"/>
            <a:ext cx="1046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Test di Unità e di Sistema</a:t>
            </a:r>
            <a:endParaRPr sz="5600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A69B"/>
            </a:gs>
            <a:gs pos="100000">
              <a:srgbClr val="697F8C"/>
            </a:gs>
          </a:gsLst>
          <a:lin ang="5400012" scaled="0"/>
        </a:gradFill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18"/>
          <p:cNvGrpSpPr/>
          <p:nvPr/>
        </p:nvGrpSpPr>
        <p:grpSpPr>
          <a:xfrm>
            <a:off x="1028700" y="884038"/>
            <a:ext cx="16230707" cy="8374317"/>
            <a:chOff x="0" y="-38100"/>
            <a:chExt cx="4274726" cy="2205567"/>
          </a:xfrm>
        </p:grpSpPr>
        <p:sp>
          <p:nvSpPr>
            <p:cNvPr id="997" name="Google Shape;997;p18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9" name="Google Shape;999;p18"/>
          <p:cNvSpPr txBox="1"/>
          <p:nvPr/>
        </p:nvSpPr>
        <p:spPr>
          <a:xfrm>
            <a:off x="6848571" y="5336183"/>
            <a:ext cx="9909000" cy="3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</a:pPr>
            <a:r>
              <a:rPr b="0" i="0" lang="en-US" sz="10400" u="none" cap="none" strike="noStrike">
                <a:solidFill>
                  <a:srgbClr val="191919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Criteri</a:t>
            </a:r>
            <a:endParaRPr b="0" i="0" sz="10400" u="none" cap="none" strike="noStrike">
              <a:solidFill>
                <a:srgbClr val="191919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</a:pPr>
            <a:r>
              <a:rPr b="0" i="0" lang="en-US" sz="10400" u="none" cap="none" strike="noStrike">
                <a:solidFill>
                  <a:srgbClr val="191919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di premialità</a:t>
            </a:r>
            <a:endParaRPr b="0" i="0" sz="10400" u="none" cap="none" strike="noStrike">
              <a:solidFill>
                <a:srgbClr val="191919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cxnSp>
        <p:nvCxnSpPr>
          <p:cNvPr id="1000" name="Google Shape;1000;p18"/>
          <p:cNvCxnSpPr/>
          <p:nvPr/>
        </p:nvCxnSpPr>
        <p:spPr>
          <a:xfrm>
            <a:off x="4638177" y="2245984"/>
            <a:ext cx="9799800" cy="0"/>
          </a:xfrm>
          <a:prstGeom prst="straightConnector1">
            <a:avLst/>
          </a:prstGeom>
          <a:noFill/>
          <a:ln cap="flat" cmpd="sng" w="38100">
            <a:solidFill>
              <a:srgbClr val="697F8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01" name="Google Shape;1001;p18"/>
          <p:cNvGrpSpPr/>
          <p:nvPr/>
        </p:nvGrpSpPr>
        <p:grpSpPr>
          <a:xfrm>
            <a:off x="-3233490" y="5979520"/>
            <a:ext cx="6999827" cy="8615172"/>
            <a:chOff x="0" y="0"/>
            <a:chExt cx="9333103" cy="11486896"/>
          </a:xfrm>
        </p:grpSpPr>
        <p:sp>
          <p:nvSpPr>
            <p:cNvPr id="1002" name="Google Shape;1002;p18"/>
            <p:cNvSpPr/>
            <p:nvPr/>
          </p:nvSpPr>
          <p:spPr>
            <a:xfrm>
              <a:off x="0" y="0"/>
              <a:ext cx="9333103" cy="11486896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545238" y="671062"/>
              <a:ext cx="8241792" cy="10143744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1083502" y="1333541"/>
              <a:ext cx="7165340" cy="881888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5" name="Google Shape;1005;p18"/>
          <p:cNvSpPr/>
          <p:nvPr/>
        </p:nvSpPr>
        <p:spPr>
          <a:xfrm>
            <a:off x="1490031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18"/>
          <p:cNvSpPr/>
          <p:nvPr/>
        </p:nvSpPr>
        <p:spPr>
          <a:xfrm>
            <a:off x="1544236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18"/>
          <p:cNvSpPr/>
          <p:nvPr/>
        </p:nvSpPr>
        <p:spPr>
          <a:xfrm>
            <a:off x="1598441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9"/>
          <p:cNvSpPr txBox="1"/>
          <p:nvPr/>
        </p:nvSpPr>
        <p:spPr>
          <a:xfrm>
            <a:off x="8833669" y="6406647"/>
            <a:ext cx="85272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Criteri</a:t>
            </a:r>
            <a:endParaRPr b="0" i="0" sz="8000" u="none" cap="none" strike="noStrike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di premialità</a:t>
            </a:r>
            <a:endParaRPr b="0" i="0" sz="8000" u="none" cap="none" strike="noStrike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1013" name="Google Shape;1013;p19"/>
          <p:cNvSpPr txBox="1"/>
          <p:nvPr/>
        </p:nvSpPr>
        <p:spPr>
          <a:xfrm>
            <a:off x="2599625" y="1834800"/>
            <a:ext cx="7637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n-US" sz="56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CheckStyle </a:t>
            </a:r>
            <a:r>
              <a:rPr lang="en-US" sz="56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SUN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4" name="Google Shape;1014;p19"/>
          <p:cNvSpPr txBox="1"/>
          <p:nvPr/>
        </p:nvSpPr>
        <p:spPr>
          <a:xfrm>
            <a:off x="1029613" y="1616367"/>
            <a:ext cx="13653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0" i="0" lang="en-US" sz="63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19"/>
          <p:cNvSpPr txBox="1"/>
          <p:nvPr/>
        </p:nvSpPr>
        <p:spPr>
          <a:xfrm>
            <a:off x="1233024" y="3105565"/>
            <a:ext cx="12273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0" i="0" lang="en-US" sz="63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9"/>
          <p:cNvSpPr txBox="1"/>
          <p:nvPr/>
        </p:nvSpPr>
        <p:spPr>
          <a:xfrm>
            <a:off x="1249693" y="4594764"/>
            <a:ext cx="11940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0" i="0" lang="en-US" sz="63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03.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7" name="Google Shape;1017;p19"/>
          <p:cNvCxnSpPr/>
          <p:nvPr/>
        </p:nvCxnSpPr>
        <p:spPr>
          <a:xfrm>
            <a:off x="3273949" y="9462624"/>
            <a:ext cx="13985400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8" name="Google Shape;1018;p19"/>
          <p:cNvSpPr txBox="1"/>
          <p:nvPr/>
        </p:nvSpPr>
        <p:spPr>
          <a:xfrm>
            <a:off x="2599625" y="3324000"/>
            <a:ext cx="15070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n-US" sz="56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Continuous Integration (</a:t>
            </a:r>
            <a:r>
              <a:rPr lang="en-US" sz="56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GitHub Actions</a:t>
            </a:r>
            <a:r>
              <a:rPr b="0" i="0" lang="en-US" sz="56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9" name="Google Shape;1019;p19"/>
          <p:cNvSpPr txBox="1"/>
          <p:nvPr/>
        </p:nvSpPr>
        <p:spPr>
          <a:xfrm>
            <a:off x="2599625" y="4813200"/>
            <a:ext cx="13053900" cy="18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n-US" sz="56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Sistemi di Testing (Mockito, JUnit, S</a:t>
            </a:r>
            <a:r>
              <a:rPr lang="en-US" sz="5600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elenium</a:t>
            </a:r>
            <a:r>
              <a:rPr b="0" i="0" lang="en-US" sz="56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20" name="Google Shape;1020;p19"/>
          <p:cNvGrpSpPr/>
          <p:nvPr/>
        </p:nvGrpSpPr>
        <p:grpSpPr>
          <a:xfrm rot="10800000">
            <a:off x="14134672" y="-3759263"/>
            <a:ext cx="5133207" cy="6541787"/>
            <a:chOff x="0" y="0"/>
            <a:chExt cx="9333103" cy="11486896"/>
          </a:xfrm>
        </p:grpSpPr>
        <p:sp>
          <p:nvSpPr>
            <p:cNvPr id="1021" name="Google Shape;1021;p19"/>
            <p:cNvSpPr/>
            <p:nvPr/>
          </p:nvSpPr>
          <p:spPr>
            <a:xfrm>
              <a:off x="0" y="0"/>
              <a:ext cx="9333103" cy="11486896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545238" y="671062"/>
              <a:ext cx="8241792" cy="10143744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1083502" y="1333541"/>
              <a:ext cx="7165340" cy="881888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4" name="Google Shape;1024;p19"/>
          <p:cNvSpPr/>
          <p:nvPr/>
        </p:nvSpPr>
        <p:spPr>
          <a:xfrm>
            <a:off x="124969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19"/>
          <p:cNvSpPr/>
          <p:nvPr/>
        </p:nvSpPr>
        <p:spPr>
          <a:xfrm>
            <a:off x="179174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19"/>
          <p:cNvSpPr/>
          <p:nvPr/>
        </p:nvSpPr>
        <p:spPr>
          <a:xfrm>
            <a:off x="2333794" y="924825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0c3b5a5dcf_0_0"/>
          <p:cNvSpPr txBox="1"/>
          <p:nvPr/>
        </p:nvSpPr>
        <p:spPr>
          <a:xfrm>
            <a:off x="4754399" y="120550"/>
            <a:ext cx="87792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Valutazioni</a:t>
            </a:r>
            <a:endParaRPr sz="9600"/>
          </a:p>
        </p:txBody>
      </p:sp>
      <p:graphicFrame>
        <p:nvGraphicFramePr>
          <p:cNvPr id="1032" name="Google Shape;1032;g20c3b5a5dcf_0_0"/>
          <p:cNvGraphicFramePr/>
          <p:nvPr/>
        </p:nvGraphicFramePr>
        <p:xfrm>
          <a:off x="1059763" y="2706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{BF4472C0-DEF5-4B78-95A5-9E3453446BE1}</a:tableStyleId>
              </a:tblPr>
              <a:tblGrid>
                <a:gridCol w="3354300"/>
                <a:gridCol w="3006500"/>
                <a:gridCol w="3006500"/>
                <a:gridCol w="3038200"/>
                <a:gridCol w="3022075"/>
              </a:tblGrid>
              <a:tr h="2025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Vincenzo Maria </a:t>
                      </a:r>
                      <a:r>
                        <a:rPr b="1"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Arnone - 9</a:t>
                      </a:r>
                      <a:endParaRPr b="1" sz="3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Paolo Carmine </a:t>
                      </a:r>
                      <a:r>
                        <a:rPr b="1"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Valletta - 8,5</a:t>
                      </a:r>
                      <a:endParaRPr b="1" sz="3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25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Mario</a:t>
                      </a:r>
                      <a:endParaRPr sz="3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Cicalese - 8,5</a:t>
                      </a:r>
                      <a:endParaRPr b="1" sz="3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Carlo</a:t>
                      </a:r>
                      <a:endParaRPr sz="3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Venditto - 10</a:t>
                      </a:r>
                      <a:endParaRPr b="1" sz="3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25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Leopoldo</a:t>
                      </a:r>
                      <a:endParaRPr sz="3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Todisco - 10</a:t>
                      </a:r>
                      <a:endParaRPr b="1" sz="3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Alessandro</a:t>
                      </a:r>
                      <a:endParaRPr sz="3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Zoccola - 10</a:t>
                      </a:r>
                      <a:endParaRPr b="1" sz="3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33" name="Google Shape;1033;g20c3b5a5dcf_0_0" title="Gra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063" y="6758254"/>
            <a:ext cx="3762950" cy="202598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4" name="Google Shape;1034;g20c3b5a5dcf_0_0" title="Gra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5263" y="6758300"/>
            <a:ext cx="3762925" cy="202600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5" name="Google Shape;1035;g20c3b5a5dcf_0_0" title="Gra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4059" y="2706278"/>
            <a:ext cx="3762943" cy="2026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6" name="Google Shape;1036;g20c3b5a5dcf_0_0" title="Grafico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465263" y="4732275"/>
            <a:ext cx="3762963" cy="2026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7" name="Google Shape;1037;g20c3b5a5dcf_0_0" title="Grafic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4066" y="4732275"/>
            <a:ext cx="3762950" cy="202602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8" name="Google Shape;1038;g20c3b5a5dcf_0_0" title="Grafic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465266" y="2706278"/>
            <a:ext cx="3762911" cy="2026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39" name="Google Shape;1039;g20c3b5a5dcf_0_0"/>
          <p:cNvCxnSpPr/>
          <p:nvPr/>
        </p:nvCxnSpPr>
        <p:spPr>
          <a:xfrm>
            <a:off x="2487902" y="1693611"/>
            <a:ext cx="13312200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"/>
          <p:cNvSpPr txBox="1"/>
          <p:nvPr/>
        </p:nvSpPr>
        <p:spPr>
          <a:xfrm>
            <a:off x="1048175" y="2074663"/>
            <a:ext cx="7363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75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C-15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1049075" y="3402525"/>
            <a:ext cx="5584200" cy="6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3600" u="none" cap="none" strike="noStrike">
                <a:solidFill>
                  <a:srgbClr val="D9514A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Managers</a:t>
            </a:r>
            <a:endParaRPr b="1" i="0" sz="3600" u="none" cap="none" strike="noStrike">
              <a:solidFill>
                <a:srgbClr val="D9514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5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Raimondo </a:t>
            </a:r>
            <a:r>
              <a:rPr b="1" i="0" lang="en-US" sz="25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Rapacciuolo</a:t>
            </a:r>
            <a:endParaRPr b="1" i="0" sz="2500" u="none" cap="none" strike="noStrike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5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Marco </a:t>
            </a:r>
            <a:r>
              <a:rPr b="1" i="0" lang="en-US" sz="25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Calenda</a:t>
            </a:r>
            <a:endParaRPr b="1" sz="2500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3600" u="none" cap="none" strike="noStrike">
                <a:solidFill>
                  <a:srgbClr val="D9514A"/>
                </a:solidFill>
                <a:latin typeface="Montserrat"/>
                <a:ea typeface="Montserrat"/>
                <a:cs typeface="Montserrat"/>
                <a:sym typeface="Montserrat"/>
              </a:rPr>
              <a:t>Team Members</a:t>
            </a:r>
            <a:endParaRPr b="0" i="0" sz="3600" u="none" cap="none" strike="noStrike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5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Vincenzo Maria </a:t>
            </a:r>
            <a:r>
              <a:rPr b="1" i="0" lang="en-US" sz="25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Arnone</a:t>
            </a:r>
            <a:endParaRPr b="1" i="0" sz="2500" u="none" cap="none" strike="noStrike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5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Mario </a:t>
            </a:r>
            <a:r>
              <a:rPr b="1" i="0" lang="en-US" sz="25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Cicalese</a:t>
            </a:r>
            <a:endParaRPr b="1" i="0" sz="2500" u="none" cap="none" strike="noStrike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5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Leopoldo </a:t>
            </a:r>
            <a:r>
              <a:rPr b="1" i="0" lang="en-US" sz="25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Todisco</a:t>
            </a:r>
            <a:endParaRPr b="1" i="0" sz="2500" u="none" cap="none" strike="noStrike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5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Paolo Carmine </a:t>
            </a:r>
            <a:r>
              <a:rPr b="1" i="0" lang="en-US" sz="25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Valletta</a:t>
            </a:r>
            <a:br>
              <a:rPr b="0" i="0" lang="en-US" sz="25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25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Carlo </a:t>
            </a:r>
            <a:r>
              <a:rPr b="1" i="0" lang="en-US" sz="25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Venditto</a:t>
            </a:r>
            <a:endParaRPr b="1" i="0" sz="2500" u="none" cap="none" strike="noStrike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5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Alessandro </a:t>
            </a:r>
            <a:r>
              <a:rPr b="1" i="0" lang="en-US" sz="2500" u="none" cap="none" strike="noStrike">
                <a:solidFill>
                  <a:srgbClr val="0B1320"/>
                </a:solidFill>
                <a:latin typeface="Montserrat"/>
                <a:ea typeface="Montserrat"/>
                <a:cs typeface="Montserrat"/>
                <a:sym typeface="Montserrat"/>
              </a:rPr>
              <a:t>Zoccola</a:t>
            </a:r>
            <a:endParaRPr b="1" i="0" sz="2500" u="none" cap="none" strike="noStrike">
              <a:solidFill>
                <a:srgbClr val="0B13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2" name="Google Shape;172;p2"/>
          <p:cNvGrpSpPr/>
          <p:nvPr/>
        </p:nvGrpSpPr>
        <p:grpSpPr>
          <a:xfrm>
            <a:off x="14353073" y="6880240"/>
            <a:ext cx="6999655" cy="8614961"/>
            <a:chOff x="0" y="0"/>
            <a:chExt cx="9332874" cy="11486614"/>
          </a:xfrm>
        </p:grpSpPr>
        <p:grpSp>
          <p:nvGrpSpPr>
            <p:cNvPr id="173" name="Google Shape;173;p2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174" name="Google Shape;174;p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97F8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" name="Google Shape;176;p2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177" name="Google Shape;177;p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38A69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" name="Google Shape;179;p2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180" name="Google Shape;180;p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97F8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2" name="Google Shape;182;p2"/>
          <p:cNvGrpSpPr/>
          <p:nvPr/>
        </p:nvGrpSpPr>
        <p:grpSpPr>
          <a:xfrm rot="-5400000">
            <a:off x="15985931" y="-1475989"/>
            <a:ext cx="4512460" cy="6221170"/>
            <a:chOff x="0" y="0"/>
            <a:chExt cx="9332905" cy="11488772"/>
          </a:xfrm>
        </p:grpSpPr>
        <p:grpSp>
          <p:nvGrpSpPr>
            <p:cNvPr id="183" name="Google Shape;183;p2"/>
            <p:cNvGrpSpPr/>
            <p:nvPr/>
          </p:nvGrpSpPr>
          <p:grpSpPr>
            <a:xfrm>
              <a:off x="0" y="0"/>
              <a:ext cx="9332905" cy="11488772"/>
              <a:chOff x="0" y="0"/>
              <a:chExt cx="660400" cy="812950"/>
            </a:xfrm>
          </p:grpSpPr>
          <p:sp>
            <p:nvSpPr>
              <p:cNvPr id="184" name="Google Shape;184;p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97F8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2"/>
            <p:cNvGrpSpPr/>
            <p:nvPr/>
          </p:nvGrpSpPr>
          <p:grpSpPr>
            <a:xfrm>
              <a:off x="545238" y="671062"/>
              <a:ext cx="8242386" cy="10146348"/>
              <a:chOff x="0" y="0"/>
              <a:chExt cx="660400" cy="812950"/>
            </a:xfrm>
          </p:grpSpPr>
          <p:sp>
            <p:nvSpPr>
              <p:cNvPr id="187" name="Google Shape;187;p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38A69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2"/>
            <p:cNvGrpSpPr/>
            <p:nvPr/>
          </p:nvGrpSpPr>
          <p:grpSpPr>
            <a:xfrm>
              <a:off x="1083502" y="1333541"/>
              <a:ext cx="7165868" cy="8821158"/>
              <a:chOff x="0" y="0"/>
              <a:chExt cx="660400" cy="812950"/>
            </a:xfrm>
          </p:grpSpPr>
          <p:sp>
            <p:nvSpPr>
              <p:cNvPr id="190" name="Google Shape;190;p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97F8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2" name="Google Shape;192;p2"/>
          <p:cNvSpPr/>
          <p:nvPr/>
        </p:nvSpPr>
        <p:spPr>
          <a:xfrm>
            <a:off x="1048169" y="14724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"/>
          <p:cNvSpPr/>
          <p:nvPr/>
        </p:nvSpPr>
        <p:spPr>
          <a:xfrm>
            <a:off x="1590219" y="14724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2132269" y="147247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"/>
          <p:cNvPicPr preferRelativeResize="0"/>
          <p:nvPr/>
        </p:nvPicPr>
        <p:blipFill rotWithShape="1">
          <a:blip r:embed="rId3">
            <a:alphaModFix/>
          </a:blip>
          <a:srcRect b="9365" l="9438" r="7622" t="7307"/>
          <a:stretch/>
        </p:blipFill>
        <p:spPr>
          <a:xfrm>
            <a:off x="6999225" y="1304137"/>
            <a:ext cx="10191749" cy="76787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08e075f561_5_883"/>
          <p:cNvSpPr txBox="1"/>
          <p:nvPr/>
        </p:nvSpPr>
        <p:spPr>
          <a:xfrm>
            <a:off x="2663100" y="8593250"/>
            <a:ext cx="129618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Criteri di valutazione</a:t>
            </a:r>
            <a:endParaRPr sz="9600"/>
          </a:p>
        </p:txBody>
      </p:sp>
      <p:graphicFrame>
        <p:nvGraphicFramePr>
          <p:cNvPr id="201" name="Google Shape;201;g208e075f561_5_883"/>
          <p:cNvGraphicFramePr/>
          <p:nvPr/>
        </p:nvGraphicFramePr>
        <p:xfrm>
          <a:off x="1672175" y="84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{66C53AAE-4A78-413B-B65A-99961227BA17}</a:tableStyleId>
              </a:tblPr>
              <a:tblGrid>
                <a:gridCol w="6034725"/>
                <a:gridCol w="8908925"/>
              </a:tblGrid>
              <a:tr h="83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Rispetto del Team Contract</a:t>
                      </a:r>
                      <a:endParaRPr b="1" sz="3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-381000" lvl="0" marL="10972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400"/>
                        <a:buFont typeface="Montserrat"/>
                        <a:buChar char="●"/>
                      </a:pPr>
                      <a:r>
                        <a:rPr lang="en-US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Rispetto dei punti del Team Contract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14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Comportamento</a:t>
                      </a:r>
                      <a:endParaRPr b="1" sz="3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-381000" lvl="0" marL="10972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400"/>
                        <a:buFont typeface="Montserrat"/>
                        <a:buChar char="●"/>
                      </a:pPr>
                      <a:r>
                        <a:rPr lang="en-US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Numero di consegne oltre i termini pesate sui giorni di ritardo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81000" lvl="0" marL="10972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400"/>
                        <a:buFont typeface="Montserrat"/>
                        <a:buChar char="●"/>
                      </a:pPr>
                      <a:r>
                        <a:rPr lang="en-US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Rispetto dei membri del gruppo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2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Comunicazione e Partecipazione</a:t>
                      </a:r>
                      <a:endParaRPr b="1" sz="3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-381000" lvl="0" marL="10972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400"/>
                        <a:buFont typeface="Montserrat"/>
                        <a:buChar char="●"/>
                      </a:pPr>
                      <a:r>
                        <a:rPr lang="en-US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Interventi costruttivi durante ed al di fuori dei meeting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81000" lvl="0" marL="10972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400"/>
                        <a:buFont typeface="Montserrat"/>
                        <a:buChar char="●"/>
                      </a:pPr>
                      <a:r>
                        <a:rPr lang="en-US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Assenze ai meeting non giustificate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2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Qualità</a:t>
                      </a:r>
                      <a:endParaRPr b="1" sz="3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-381000" lvl="0" marL="10972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400"/>
                        <a:buFont typeface="Montserrat"/>
                        <a:buChar char="●"/>
                      </a:pPr>
                      <a:r>
                        <a:rPr lang="en-US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Ore di revisione degli artefatti necessarie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81000" lvl="0" marL="10972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400"/>
                        <a:buFont typeface="Montserrat"/>
                        <a:buChar char="●"/>
                      </a:pPr>
                      <a:r>
                        <a:rPr lang="en-US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Correttezza formale degli artefatti (linee guida)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2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Produttività</a:t>
                      </a:r>
                      <a:endParaRPr b="1" sz="3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-381000" lvl="0" marL="10972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97F8C"/>
                        </a:buClr>
                        <a:buSzPts val="2400"/>
                        <a:buFont typeface="Montserrat"/>
                        <a:buChar char="●"/>
                      </a:pPr>
                      <a:r>
                        <a:rPr lang="en-US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Numero di task bisettimanali pesati per effort (valutazione variabile in caso di metodologia agile)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2" name="Google Shape;202;g208e075f561_5_883"/>
          <p:cNvSpPr/>
          <p:nvPr/>
        </p:nvSpPr>
        <p:spPr>
          <a:xfrm>
            <a:off x="8398644" y="79057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08e075f561_5_883"/>
          <p:cNvSpPr/>
          <p:nvPr/>
        </p:nvSpPr>
        <p:spPr>
          <a:xfrm>
            <a:off x="8940694" y="79057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208e075f561_5_883"/>
          <p:cNvSpPr/>
          <p:nvPr/>
        </p:nvSpPr>
        <p:spPr>
          <a:xfrm>
            <a:off x="9482744" y="79057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08e075f561_5_757"/>
          <p:cNvSpPr txBox="1"/>
          <p:nvPr/>
        </p:nvSpPr>
        <p:spPr>
          <a:xfrm>
            <a:off x="4754399" y="120550"/>
            <a:ext cx="87792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Valutazioni</a:t>
            </a:r>
            <a:endParaRPr sz="9600"/>
          </a:p>
        </p:txBody>
      </p:sp>
      <p:graphicFrame>
        <p:nvGraphicFramePr>
          <p:cNvPr id="210" name="Google Shape;210;g208e075f561_5_757"/>
          <p:cNvGraphicFramePr/>
          <p:nvPr/>
        </p:nvGraphicFramePr>
        <p:xfrm>
          <a:off x="1059763" y="2706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{BF4472C0-DEF5-4B78-95A5-9E3453446BE1}</a:tableStyleId>
              </a:tblPr>
              <a:tblGrid>
                <a:gridCol w="3354300"/>
                <a:gridCol w="3006500"/>
                <a:gridCol w="3006500"/>
                <a:gridCol w="3038200"/>
                <a:gridCol w="3022075"/>
              </a:tblGrid>
              <a:tr h="2025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Vincenzo Maria </a:t>
                      </a:r>
                      <a:r>
                        <a:rPr b="1"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Arnone - 9</a:t>
                      </a:r>
                      <a:endParaRPr b="1" sz="3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Paolo Carmine </a:t>
                      </a:r>
                      <a:r>
                        <a:rPr b="1"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Valletta - 8,5</a:t>
                      </a:r>
                      <a:endParaRPr b="1" sz="3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25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Mario</a:t>
                      </a:r>
                      <a:endParaRPr sz="3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Cicalese - 8,5</a:t>
                      </a:r>
                      <a:endParaRPr b="1" sz="3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Carlo</a:t>
                      </a:r>
                      <a:endParaRPr sz="3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Venditto - 10</a:t>
                      </a:r>
                      <a:endParaRPr b="1" sz="3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25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Leopoldo</a:t>
                      </a:r>
                      <a:endParaRPr sz="3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Todisco - 10</a:t>
                      </a:r>
                      <a:endParaRPr b="1" sz="3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Alessandro</a:t>
                      </a:r>
                      <a:endParaRPr sz="3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Zoccola - 10</a:t>
                      </a:r>
                      <a:endParaRPr b="1" sz="3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7F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1" name="Google Shape;211;g208e075f561_5_757" title="Gra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063" y="6758254"/>
            <a:ext cx="3762950" cy="202598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2" name="Google Shape;212;g208e075f561_5_757" title="Gra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5263" y="6758300"/>
            <a:ext cx="3762925" cy="202600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3" name="Google Shape;213;g208e075f561_5_757" title="Gra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4059" y="2706278"/>
            <a:ext cx="3762943" cy="2026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" name="Google Shape;214;g208e075f561_5_757" title="Grafico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465263" y="4732275"/>
            <a:ext cx="3762963" cy="2026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" name="Google Shape;215;g208e075f561_5_757" title="Grafic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4066" y="4732275"/>
            <a:ext cx="3762950" cy="202602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6" name="Google Shape;216;g208e075f561_5_757" title="Grafic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465266" y="2706278"/>
            <a:ext cx="3762911" cy="2026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7" name="Google Shape;217;g208e075f561_5_757"/>
          <p:cNvCxnSpPr/>
          <p:nvPr/>
        </p:nvCxnSpPr>
        <p:spPr>
          <a:xfrm>
            <a:off x="2487902" y="1693611"/>
            <a:ext cx="13312200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A69B"/>
            </a:gs>
            <a:gs pos="100000">
              <a:srgbClr val="697F8C"/>
            </a:gs>
          </a:gsLst>
          <a:lin ang="5400012" scaled="0"/>
        </a:gra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4"/>
          <p:cNvGrpSpPr/>
          <p:nvPr/>
        </p:nvGrpSpPr>
        <p:grpSpPr>
          <a:xfrm>
            <a:off x="1028700" y="884038"/>
            <a:ext cx="16230707" cy="8374317"/>
            <a:chOff x="0" y="-38100"/>
            <a:chExt cx="4274726" cy="2205567"/>
          </a:xfrm>
        </p:grpSpPr>
        <p:sp>
          <p:nvSpPr>
            <p:cNvPr id="223" name="Google Shape;223;p4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4"/>
          <p:cNvSpPr txBox="1"/>
          <p:nvPr/>
        </p:nvSpPr>
        <p:spPr>
          <a:xfrm>
            <a:off x="6848571" y="5336183"/>
            <a:ext cx="9909000" cy="3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</a:pPr>
            <a:r>
              <a:rPr lang="en-US" sz="10400">
                <a:solidFill>
                  <a:srgbClr val="191919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System</a:t>
            </a:r>
            <a:endParaRPr sz="10400">
              <a:solidFill>
                <a:srgbClr val="191919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</a:pPr>
            <a:r>
              <a:rPr lang="en-US" sz="10400">
                <a:solidFill>
                  <a:srgbClr val="191919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Design</a:t>
            </a:r>
            <a:endParaRPr sz="10400">
              <a:solidFill>
                <a:srgbClr val="191919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cxnSp>
        <p:nvCxnSpPr>
          <p:cNvPr id="226" name="Google Shape;226;p4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cap="flat" cmpd="sng" w="38100">
            <a:solidFill>
              <a:srgbClr val="697F8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7" name="Google Shape;227;p4"/>
          <p:cNvGrpSpPr/>
          <p:nvPr/>
        </p:nvGrpSpPr>
        <p:grpSpPr>
          <a:xfrm>
            <a:off x="-3233490" y="5979520"/>
            <a:ext cx="6999827" cy="8615172"/>
            <a:chOff x="0" y="0"/>
            <a:chExt cx="9333103" cy="11486896"/>
          </a:xfrm>
        </p:grpSpPr>
        <p:sp>
          <p:nvSpPr>
            <p:cNvPr id="228" name="Google Shape;228;p4"/>
            <p:cNvSpPr/>
            <p:nvPr/>
          </p:nvSpPr>
          <p:spPr>
            <a:xfrm>
              <a:off x="0" y="0"/>
              <a:ext cx="9333103" cy="11486896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545238" y="671062"/>
              <a:ext cx="8241792" cy="10143744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1083502" y="1333541"/>
              <a:ext cx="7165340" cy="881888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D951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p4"/>
          <p:cNvSpPr/>
          <p:nvPr/>
        </p:nvSpPr>
        <p:spPr>
          <a:xfrm>
            <a:off x="1490031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"/>
          <p:cNvSpPr/>
          <p:nvPr/>
        </p:nvSpPr>
        <p:spPr>
          <a:xfrm>
            <a:off x="1544236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"/>
          <p:cNvSpPr/>
          <p:nvPr/>
        </p:nvSpPr>
        <p:spPr>
          <a:xfrm>
            <a:off x="15984419" y="2031604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5"/>
          <p:cNvGrpSpPr/>
          <p:nvPr/>
        </p:nvGrpSpPr>
        <p:grpSpPr>
          <a:xfrm>
            <a:off x="9144000" y="689547"/>
            <a:ext cx="8115300" cy="8930567"/>
            <a:chOff x="0" y="-38100"/>
            <a:chExt cx="2137363" cy="2352084"/>
          </a:xfrm>
        </p:grpSpPr>
        <p:sp>
          <p:nvSpPr>
            <p:cNvPr id="239" name="Google Shape;239;p5"/>
            <p:cNvSpPr/>
            <p:nvPr/>
          </p:nvSpPr>
          <p:spPr>
            <a:xfrm>
              <a:off x="0" y="0"/>
              <a:ext cx="2137363" cy="2313984"/>
            </a:xfrm>
            <a:custGeom>
              <a:rect b="b" l="l" r="r" t="t"/>
              <a:pathLst>
                <a:path extrusionOk="0" h="2313984" w="2137363">
                  <a:moveTo>
                    <a:pt x="45792" y="0"/>
                  </a:moveTo>
                  <a:lnTo>
                    <a:pt x="2091571" y="0"/>
                  </a:lnTo>
                  <a:cubicBezTo>
                    <a:pt x="2103716" y="0"/>
                    <a:pt x="2115363" y="4824"/>
                    <a:pt x="2123951" y="13412"/>
                  </a:cubicBezTo>
                  <a:cubicBezTo>
                    <a:pt x="2132538" y="22000"/>
                    <a:pt x="2137363" y="33647"/>
                    <a:pt x="2137363" y="45792"/>
                  </a:cubicBezTo>
                  <a:lnTo>
                    <a:pt x="2137363" y="2268192"/>
                  </a:lnTo>
                  <a:cubicBezTo>
                    <a:pt x="2137363" y="2280337"/>
                    <a:pt x="2132538" y="2291984"/>
                    <a:pt x="2123951" y="2300572"/>
                  </a:cubicBezTo>
                  <a:cubicBezTo>
                    <a:pt x="2115363" y="2309159"/>
                    <a:pt x="2103716" y="2313984"/>
                    <a:pt x="2091571" y="2313984"/>
                  </a:cubicBezTo>
                  <a:lnTo>
                    <a:pt x="45792" y="2313984"/>
                  </a:lnTo>
                  <a:cubicBezTo>
                    <a:pt x="33647" y="2313984"/>
                    <a:pt x="22000" y="2309159"/>
                    <a:pt x="13412" y="2300572"/>
                  </a:cubicBezTo>
                  <a:cubicBezTo>
                    <a:pt x="4824" y="2291984"/>
                    <a:pt x="0" y="2280337"/>
                    <a:pt x="0" y="2268192"/>
                  </a:cubicBezTo>
                  <a:lnTo>
                    <a:pt x="0" y="45792"/>
                  </a:lnTo>
                  <a:cubicBezTo>
                    <a:pt x="0" y="33647"/>
                    <a:pt x="4824" y="22000"/>
                    <a:pt x="13412" y="13412"/>
                  </a:cubicBezTo>
                  <a:cubicBezTo>
                    <a:pt x="22000" y="4824"/>
                    <a:pt x="33647" y="0"/>
                    <a:pt x="457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5"/>
          <p:cNvSpPr txBox="1"/>
          <p:nvPr/>
        </p:nvSpPr>
        <p:spPr>
          <a:xfrm>
            <a:off x="870851" y="3552150"/>
            <a:ext cx="73026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9"/>
              <a:buFont typeface="Arial"/>
              <a:buNone/>
            </a:pPr>
            <a:r>
              <a:rPr b="0" i="0" lang="en-US" sz="93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Architettura Three Tier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5"/>
          <p:cNvSpPr/>
          <p:nvPr/>
        </p:nvSpPr>
        <p:spPr>
          <a:xfrm>
            <a:off x="16458944" y="14257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"/>
          <p:cNvSpPr/>
          <p:nvPr/>
        </p:nvSpPr>
        <p:spPr>
          <a:xfrm>
            <a:off x="17000994" y="14257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5"/>
          <p:cNvSpPr/>
          <p:nvPr/>
        </p:nvSpPr>
        <p:spPr>
          <a:xfrm>
            <a:off x="17543044" y="14257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"/>
          <p:cNvSpPr/>
          <p:nvPr/>
        </p:nvSpPr>
        <p:spPr>
          <a:xfrm>
            <a:off x="8398644" y="87139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D95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"/>
          <p:cNvSpPr/>
          <p:nvPr/>
        </p:nvSpPr>
        <p:spPr>
          <a:xfrm>
            <a:off x="8940694" y="87139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8A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5"/>
          <p:cNvSpPr/>
          <p:nvPr/>
        </p:nvSpPr>
        <p:spPr>
          <a:xfrm>
            <a:off x="9482744" y="8713929"/>
            <a:ext cx="406609" cy="42875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97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8548" y="1198400"/>
            <a:ext cx="1686275" cy="1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6225" y="4134600"/>
            <a:ext cx="1970875" cy="19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58522" y="7402275"/>
            <a:ext cx="1686275" cy="1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12758763" y="6310964"/>
            <a:ext cx="88585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12758763" y="2986089"/>
            <a:ext cx="88585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